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85" r:id="rId4"/>
    <p:sldId id="286" r:id="rId5"/>
    <p:sldId id="258" r:id="rId6"/>
    <p:sldId id="287" r:id="rId7"/>
    <p:sldId id="288" r:id="rId8"/>
    <p:sldId id="259" r:id="rId9"/>
    <p:sldId id="289" r:id="rId10"/>
    <p:sldId id="260" r:id="rId11"/>
    <p:sldId id="261" r:id="rId12"/>
    <p:sldId id="262" r:id="rId13"/>
    <p:sldId id="290" r:id="rId14"/>
    <p:sldId id="291" r:id="rId15"/>
    <p:sldId id="263" r:id="rId16"/>
    <p:sldId id="292" r:id="rId17"/>
    <p:sldId id="293" r:id="rId18"/>
    <p:sldId id="294" r:id="rId19"/>
    <p:sldId id="264" r:id="rId20"/>
    <p:sldId id="265" r:id="rId21"/>
    <p:sldId id="266" r:id="rId22"/>
    <p:sldId id="295" r:id="rId23"/>
    <p:sldId id="296" r:id="rId24"/>
    <p:sldId id="297" r:id="rId25"/>
    <p:sldId id="267" r:id="rId26"/>
    <p:sldId id="299" r:id="rId27"/>
    <p:sldId id="298" r:id="rId28"/>
    <p:sldId id="300" r:id="rId29"/>
    <p:sldId id="268" r:id="rId30"/>
    <p:sldId id="301" r:id="rId31"/>
    <p:sldId id="302" r:id="rId32"/>
    <p:sldId id="269" r:id="rId33"/>
    <p:sldId id="303" r:id="rId34"/>
    <p:sldId id="304" r:id="rId35"/>
    <p:sldId id="270" r:id="rId36"/>
    <p:sldId id="271" r:id="rId37"/>
    <p:sldId id="305" r:id="rId38"/>
    <p:sldId id="306" r:id="rId39"/>
    <p:sldId id="272" r:id="rId40"/>
    <p:sldId id="273" r:id="rId41"/>
    <p:sldId id="307" r:id="rId42"/>
    <p:sldId id="308" r:id="rId43"/>
    <p:sldId id="274" r:id="rId44"/>
    <p:sldId id="309" r:id="rId45"/>
    <p:sldId id="310" r:id="rId46"/>
    <p:sldId id="275" r:id="rId47"/>
    <p:sldId id="276" r:id="rId48"/>
    <p:sldId id="311" r:id="rId49"/>
    <p:sldId id="277" r:id="rId50"/>
    <p:sldId id="312" r:id="rId51"/>
    <p:sldId id="278" r:id="rId52"/>
    <p:sldId id="313" r:id="rId53"/>
    <p:sldId id="279" r:id="rId54"/>
    <p:sldId id="314" r:id="rId55"/>
    <p:sldId id="315" r:id="rId56"/>
    <p:sldId id="280" r:id="rId57"/>
    <p:sldId id="281" r:id="rId58"/>
    <p:sldId id="282" r:id="rId59"/>
    <p:sldId id="283" r:id="rId60"/>
    <p:sldId id="316" r:id="rId6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4" d="100"/>
          <a:sy n="84" d="100"/>
        </p:scale>
        <p:origin x="-96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7" name="شكل حر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شكل حر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عنوان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20874116-77C1-4368-A3B7-E9735E9A4362}" type="datetimeFigureOut">
              <a:rPr lang="ar-IQ" smtClean="0"/>
              <a:pPr/>
              <a:t>21/03/1441</a:t>
            </a:fld>
            <a:endParaRPr lang="ar-IQ"/>
          </a:p>
        </p:txBody>
      </p:sp>
      <p:sp>
        <p:nvSpPr>
          <p:cNvPr id="19" name="عنصر نائب للتذييل 18"/>
          <p:cNvSpPr>
            <a:spLocks noGrp="1"/>
          </p:cNvSpPr>
          <p:nvPr>
            <p:ph type="ftr" sz="quarter" idx="11"/>
          </p:nvPr>
        </p:nvSpPr>
        <p:spPr/>
        <p:txBody>
          <a:bodyPr/>
          <a:lstStyle/>
          <a:p>
            <a:endParaRPr lang="ar-IQ"/>
          </a:p>
        </p:txBody>
      </p:sp>
      <p:sp>
        <p:nvSpPr>
          <p:cNvPr id="27" name="عنصر نائب لرقم الشريحة 26"/>
          <p:cNvSpPr>
            <a:spLocks noGrp="1"/>
          </p:cNvSpPr>
          <p:nvPr>
            <p:ph type="sldNum" sz="quarter" idx="12"/>
          </p:nvPr>
        </p:nvSpPr>
        <p:spPr/>
        <p:txBody>
          <a:bodyPr/>
          <a:lstStyle/>
          <a:p>
            <a:fld id="{8F7A7DF4-89E3-4A74-A771-A1A59AE186B3}"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20874116-77C1-4368-A3B7-E9735E9A4362}" type="datetimeFigureOut">
              <a:rPr lang="ar-IQ" smtClean="0"/>
              <a:pPr/>
              <a:t>21/03/1441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F7A7DF4-89E3-4A74-A771-A1A59AE186B3}"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20874116-77C1-4368-A3B7-E9735E9A4362}" type="datetimeFigureOut">
              <a:rPr lang="ar-IQ" smtClean="0"/>
              <a:pPr/>
              <a:t>21/03/1441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F7A7DF4-89E3-4A74-A771-A1A59AE186B3}"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lgn="l">
              <a:defRPr/>
            </a:lvl1p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20874116-77C1-4368-A3B7-E9735E9A4362}" type="datetimeFigureOut">
              <a:rPr lang="ar-IQ" smtClean="0"/>
              <a:pPr/>
              <a:t>21/03/1441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F7A7DF4-89E3-4A74-A771-A1A59AE186B3}"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7" name="شكل حر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شكل حر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عنوان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20874116-77C1-4368-A3B7-E9735E9A4362}" type="datetimeFigureOut">
              <a:rPr lang="ar-IQ" smtClean="0"/>
              <a:pPr/>
              <a:t>21/03/1441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F7A7DF4-89E3-4A74-A771-A1A59AE186B3}"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20874116-77C1-4368-A3B7-E9735E9A4362}" type="datetimeFigureOut">
              <a:rPr lang="ar-IQ" smtClean="0"/>
              <a:pPr/>
              <a:t>21/03/1441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8F7A7DF4-89E3-4A74-A771-A1A59AE186B3}"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20874116-77C1-4368-A3B7-E9735E9A4362}" type="datetimeFigureOut">
              <a:rPr lang="ar-IQ" smtClean="0"/>
              <a:pPr/>
              <a:t>21/03/1441</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8F7A7DF4-89E3-4A74-A771-A1A59AE186B3}"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320"/>
            <a:ext cx="7470648" cy="1143000"/>
          </a:xfrm>
        </p:spPr>
        <p:txBody>
          <a:bodyPr anchor="ctr"/>
          <a:lstStyle>
            <a:lvl1pPr algn="l">
              <a:defRPr sz="4600"/>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20874116-77C1-4368-A3B7-E9735E9A4362}" type="datetimeFigureOut">
              <a:rPr lang="ar-IQ" smtClean="0"/>
              <a:pPr/>
              <a:t>21/03/1441</a:t>
            </a:fld>
            <a:endParaRPr lang="ar-IQ"/>
          </a:p>
        </p:txBody>
      </p:sp>
      <p:sp>
        <p:nvSpPr>
          <p:cNvPr id="8" name="عنصر نائب لرقم الشريحة 7"/>
          <p:cNvSpPr>
            <a:spLocks noGrp="1"/>
          </p:cNvSpPr>
          <p:nvPr>
            <p:ph type="sldNum" sz="quarter" idx="11"/>
          </p:nvPr>
        </p:nvSpPr>
        <p:spPr/>
        <p:txBody>
          <a:bodyPr/>
          <a:lstStyle/>
          <a:p>
            <a:fld id="{8F7A7DF4-89E3-4A74-A771-A1A59AE186B3}" type="slidenum">
              <a:rPr lang="ar-IQ" smtClean="0"/>
              <a:pPr/>
              <a:t>‹#›</a:t>
            </a:fld>
            <a:endParaRPr lang="ar-IQ"/>
          </a:p>
        </p:txBody>
      </p:sp>
      <p:sp>
        <p:nvSpPr>
          <p:cNvPr id="9" name="عنصر نائب للتذييل 8"/>
          <p:cNvSpPr>
            <a:spLocks noGrp="1"/>
          </p:cNvSpPr>
          <p:nvPr>
            <p:ph type="ftr" sz="quarter" idx="12"/>
          </p:nvPr>
        </p:nvSpPr>
        <p:spPr/>
        <p:txBody>
          <a:bodyPr/>
          <a:lstStyle/>
          <a:p>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0874116-77C1-4368-A3B7-E9735E9A4362}" type="datetimeFigureOut">
              <a:rPr lang="ar-IQ" smtClean="0"/>
              <a:pPr/>
              <a:t>21/03/1441</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8F7A7DF4-89E3-4A74-A771-A1A59AE186B3}"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20874116-77C1-4368-A3B7-E9735E9A4362}" type="datetimeFigureOut">
              <a:rPr lang="ar-IQ" smtClean="0"/>
              <a:pPr/>
              <a:t>21/03/1441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a:xfrm>
            <a:off x="8156448" y="6422064"/>
            <a:ext cx="762000" cy="365125"/>
          </a:xfrm>
        </p:spPr>
        <p:txBody>
          <a:bodyPr/>
          <a:lstStyle/>
          <a:p>
            <a:fld id="{8F7A7DF4-89E3-4A74-A771-A1A59AE186B3}"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a:xfrm>
            <a:off x="457200" y="6422064"/>
            <a:ext cx="2133600" cy="365125"/>
          </a:xfrm>
        </p:spPr>
        <p:txBody>
          <a:bodyPr/>
          <a:lstStyle/>
          <a:p>
            <a:fld id="{20874116-77C1-4368-A3B7-E9735E9A4362}" type="datetimeFigureOut">
              <a:rPr lang="ar-IQ" smtClean="0"/>
              <a:pPr/>
              <a:t>21/03/1441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8F7A7DF4-89E3-4A74-A771-A1A59AE186B3}"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0000"/>
            </a:gs>
            <a:gs pos="30000">
              <a:schemeClr val="bg2">
                <a:shade val="60000"/>
                <a:satMod val="150000"/>
              </a:schemeClr>
            </a:gs>
            <a:gs pos="100000">
              <a:schemeClr val="bg2">
                <a:tint val="83000"/>
                <a:satMod val="200000"/>
              </a:schemeClr>
            </a:gs>
          </a:gsLst>
          <a:lin ang="13000000" scaled="0"/>
          <a:tileRect/>
        </a:gradFill>
        <a:effectLst/>
      </p:bgPr>
    </p:bg>
    <p:spTree>
      <p:nvGrpSpPr>
        <p:cNvPr id="1" name=""/>
        <p:cNvGrpSpPr/>
        <p:nvPr/>
      </p:nvGrpSpPr>
      <p:grpSpPr>
        <a:xfrm>
          <a:off x="0" y="0"/>
          <a:ext cx="0" cy="0"/>
          <a:chOff x="0" y="0"/>
          <a:chExt cx="0" cy="0"/>
        </a:xfrm>
      </p:grpSpPr>
      <p:sp>
        <p:nvSpPr>
          <p:cNvPr id="12" name="شكل حر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شكل حر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عنصر نائب للعنوان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20874116-77C1-4368-A3B7-E9735E9A4362}" type="datetimeFigureOut">
              <a:rPr lang="ar-IQ" smtClean="0"/>
              <a:pPr/>
              <a:t>21/03/1441</a:t>
            </a:fld>
            <a:endParaRPr lang="ar-IQ"/>
          </a:p>
        </p:txBody>
      </p:sp>
      <p:sp>
        <p:nvSpPr>
          <p:cNvPr id="22" name="عنصر نائب للتذييل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ar-IQ"/>
          </a:p>
        </p:txBody>
      </p:sp>
      <p:sp>
        <p:nvSpPr>
          <p:cNvPr id="18" name="عنصر نائب لرقم الشريحة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8F7A7DF4-89E3-4A74-A771-A1A59AE186B3}" type="slidenum">
              <a:rPr lang="ar-IQ" smtClean="0"/>
              <a:pPr/>
              <a:t>‹#›</a:t>
            </a:fld>
            <a:endParaRPr lang="ar-IQ"/>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600" kern="1200">
          <a:solidFill>
            <a:schemeClr val="tx1"/>
          </a:solidFill>
          <a:latin typeface="+mj-lt"/>
          <a:ea typeface="+mj-ea"/>
          <a:cs typeface="+mj-cs"/>
        </a:defRPr>
      </a:lvl1pPr>
    </p:titleStyle>
    <p:bodyStyle>
      <a:lvl1pPr marL="420624"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r" rtl="1"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r" rtl="1"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r" rtl="1"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r" rtl="1"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smtClean="0"/>
              <a:t>CARDIOVASCULAR SYSTEM</a:t>
            </a:r>
            <a:endParaRPr lang="ar-IQ" dirty="0"/>
          </a:p>
        </p:txBody>
      </p:sp>
      <p:sp>
        <p:nvSpPr>
          <p:cNvPr id="3" name="عنوان فرعي 2"/>
          <p:cNvSpPr>
            <a:spLocks noGrp="1"/>
          </p:cNvSpPr>
          <p:nvPr>
            <p:ph type="subTitle" idx="1"/>
          </p:nvPr>
        </p:nvSpPr>
        <p:spPr/>
        <p:txBody>
          <a:bodyPr/>
          <a:lstStyle/>
          <a:p>
            <a:r>
              <a:rPr lang="en-US" smtClean="0"/>
              <a:t>ANATOMY AND PHYSIOLOGY</a:t>
            </a:r>
            <a:endParaRPr lang="ar-IQ"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296842"/>
          </a:xfrm>
        </p:spPr>
        <p:txBody>
          <a:bodyPr>
            <a:normAutofit fontScale="90000"/>
          </a:bodyPr>
          <a:lstStyle/>
          <a:p>
            <a:endParaRPr lang="ar-IQ" dirty="0"/>
          </a:p>
        </p:txBody>
      </p:sp>
      <p:pic>
        <p:nvPicPr>
          <p:cNvPr id="1026"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39718"/>
          </a:xfrm>
        </p:spPr>
        <p:txBody>
          <a:bodyPr>
            <a:normAutofit fontScale="90000"/>
          </a:bodyPr>
          <a:lstStyle/>
          <a:p>
            <a:endParaRPr lang="ar-IQ" dirty="0"/>
          </a:p>
        </p:txBody>
      </p:sp>
      <p:pic>
        <p:nvPicPr>
          <p:cNvPr id="2050"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0"/>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60000" endA="900" endPos="58000" dir="5400000" sy="-100000" algn="bl" rotWithShape="0"/>
                </a:effectLst>
              </a:rPr>
              <a:t>CORONARY CIRCULATION</a:t>
            </a:r>
            <a:endParaRPr lang="ar-IQ"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60000" endA="900" endPos="58000" dir="5400000" sy="-100000" algn="bl" rotWithShape="0"/>
              </a:effectLst>
            </a:endParaRPr>
          </a:p>
        </p:txBody>
      </p:sp>
      <p:sp>
        <p:nvSpPr>
          <p:cNvPr id="3" name="عنصر نائب للمحتوى 2"/>
          <p:cNvSpPr>
            <a:spLocks noGrp="1"/>
          </p:cNvSpPr>
          <p:nvPr>
            <p:ph idx="1"/>
          </p:nvPr>
        </p:nvSpPr>
        <p:spPr>
          <a:xfrm>
            <a:off x="428596" y="1214422"/>
            <a:ext cx="7467600" cy="4525963"/>
          </a:xfrm>
        </p:spPr>
        <p:txBody>
          <a:bodyPr>
            <a:normAutofit fontScale="92500"/>
          </a:bodyPr>
          <a:lstStyle/>
          <a:p>
            <a:pPr algn="just" rtl="0"/>
            <a:r>
              <a:rPr lang="en-US" dirty="0" smtClean="0"/>
              <a:t>The left main and right coronary arteries arise from the left and right coronary sinuses of the aortic root, distal to the aortic valve. </a:t>
            </a:r>
          </a:p>
          <a:p>
            <a:pPr algn="just" rtl="0"/>
            <a:r>
              <a:rPr lang="en-US" dirty="0" smtClean="0"/>
              <a:t>Within 2.5cm of its origin, the left main coronary artery divides into the left anterior descending artery (LAD), which runs in the anterior interventricular groove, and the left circumflex artery (CX), which runs </a:t>
            </a:r>
            <a:r>
              <a:rPr lang="en-US" dirty="0" err="1" smtClean="0"/>
              <a:t>posteriorly</a:t>
            </a:r>
            <a:r>
              <a:rPr lang="en-US" dirty="0" smtClean="0"/>
              <a:t> in the </a:t>
            </a:r>
            <a:r>
              <a:rPr lang="en-US" dirty="0" err="1" smtClean="0"/>
              <a:t>atrioventricular</a:t>
            </a:r>
            <a:r>
              <a:rPr lang="en-US" dirty="0" smtClean="0"/>
              <a:t> groove. </a:t>
            </a:r>
            <a:endParaRPr lang="ar-IQ"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The LAD gives branches to supply the anterior part of the septum (</a:t>
            </a:r>
            <a:r>
              <a:rPr lang="en-US" dirty="0" err="1" smtClean="0"/>
              <a:t>septal</a:t>
            </a:r>
            <a:r>
              <a:rPr lang="en-US" dirty="0" smtClean="0"/>
              <a:t> perforators) and the anterior, lateral and apical walls of the LV. </a:t>
            </a:r>
          </a:p>
          <a:p>
            <a:pPr algn="just" rtl="0"/>
            <a:r>
              <a:rPr lang="en-US" dirty="0" smtClean="0"/>
              <a:t>The CX gives marginal branches that supply the lateral, posterior and inferior segments of the LV. </a:t>
            </a:r>
            <a:endParaRPr lang="ar-IQ" dirty="0" smtClean="0"/>
          </a:p>
          <a:p>
            <a:pPr algn="just" rtl="0"/>
            <a:endParaRPr lang="ar-IQ"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The right coronary artery (RCA) runs in the right </a:t>
            </a:r>
            <a:r>
              <a:rPr lang="en-US" dirty="0" err="1" smtClean="0"/>
              <a:t>atrioventricular</a:t>
            </a:r>
            <a:r>
              <a:rPr lang="en-US" dirty="0" smtClean="0"/>
              <a:t> groove, giving branches that supply the RA, RV and </a:t>
            </a:r>
            <a:r>
              <a:rPr lang="en-US" dirty="0" err="1" smtClean="0"/>
              <a:t>inferoposterior</a:t>
            </a:r>
            <a:r>
              <a:rPr lang="en-US" dirty="0" smtClean="0"/>
              <a:t> aspects of the LV.</a:t>
            </a:r>
            <a:endParaRPr lang="ar-IQ"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368280"/>
          </a:xfrm>
        </p:spPr>
        <p:txBody>
          <a:bodyPr>
            <a:normAutofit fontScale="90000"/>
          </a:bodyPr>
          <a:lstStyle/>
          <a:p>
            <a:endParaRPr lang="ar-IQ" dirty="0"/>
          </a:p>
        </p:txBody>
      </p:sp>
      <p:sp>
        <p:nvSpPr>
          <p:cNvPr id="3" name="عنصر نائب للمحتوى 2"/>
          <p:cNvSpPr>
            <a:spLocks noGrp="1"/>
          </p:cNvSpPr>
          <p:nvPr>
            <p:ph idx="1"/>
          </p:nvPr>
        </p:nvSpPr>
        <p:spPr>
          <a:xfrm>
            <a:off x="457200" y="928670"/>
            <a:ext cx="8229600" cy="5429288"/>
          </a:xfrm>
        </p:spPr>
        <p:txBody>
          <a:bodyPr>
            <a:normAutofit/>
          </a:bodyPr>
          <a:lstStyle/>
          <a:p>
            <a:pPr algn="just" rtl="0"/>
            <a:r>
              <a:rPr lang="en-US" b="1" dirty="0" smtClean="0"/>
              <a:t>The posterior descending artery runs in the posterior interventricular groove and supplies the inferior part of the interventricular septum. </a:t>
            </a:r>
          </a:p>
          <a:p>
            <a:pPr algn="just" rtl="0"/>
            <a:r>
              <a:rPr lang="en-US" b="1" dirty="0" smtClean="0"/>
              <a:t>This vessel is a branch of the RCA in approximately 90% of people (dominant right system) and is supplied by the CX in the remainder (dominant left  system). </a:t>
            </a:r>
            <a:endParaRPr lang="ar-IQ"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92500" lnSpcReduction="10000"/>
          </a:bodyPr>
          <a:lstStyle/>
          <a:p>
            <a:pPr algn="just" rtl="0"/>
            <a:r>
              <a:rPr lang="en-US" b="1" dirty="0" smtClean="0"/>
              <a:t>The coronary anatomy varies greatly from person to person and there are many ‘normal variants’. </a:t>
            </a:r>
          </a:p>
          <a:p>
            <a:pPr algn="just" rtl="0"/>
            <a:r>
              <a:rPr lang="en-US" b="1" dirty="0" smtClean="0"/>
              <a:t>The RCA supplies the </a:t>
            </a:r>
            <a:r>
              <a:rPr lang="en-US" b="1" dirty="0" err="1" smtClean="0"/>
              <a:t>sinoatrial</a:t>
            </a:r>
            <a:r>
              <a:rPr lang="en-US" b="1" dirty="0" smtClean="0"/>
              <a:t> (SA) node in about 60% of individuals and the AV node in about 90%.</a:t>
            </a:r>
          </a:p>
          <a:p>
            <a:pPr algn="just" rtl="0"/>
            <a:r>
              <a:rPr lang="en-US" b="1" dirty="0" smtClean="0"/>
              <a:t> Proximal occlusion of the RCA therefore often results in sinus </a:t>
            </a:r>
            <a:r>
              <a:rPr lang="en-US" b="1" dirty="0" err="1" smtClean="0"/>
              <a:t>bradycardia</a:t>
            </a:r>
            <a:r>
              <a:rPr lang="en-US" b="1" dirty="0" smtClean="0"/>
              <a:t> and may also cause AV nodal block.  </a:t>
            </a:r>
            <a:endParaRPr lang="ar-IQ"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b="1" dirty="0" smtClean="0"/>
              <a:t>Abrupt occlusions in the RCA, due to coronary thrombosis, result in infarction of the inferior part of the LV and often the RV.</a:t>
            </a:r>
          </a:p>
          <a:p>
            <a:pPr algn="just" rtl="0"/>
            <a:r>
              <a:rPr lang="en-US" b="1" dirty="0" smtClean="0"/>
              <a:t> Abrupt occlusion of the LAD or CX causes infarction in the corresponding territory of the LV, and occlusion of the left main coronary artery is usually fatal. </a:t>
            </a:r>
            <a:endParaRPr lang="ar-IQ"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b="1" dirty="0" smtClean="0"/>
              <a:t>The venous system follows the coronary arteries but drains into the coronary sinus in the </a:t>
            </a:r>
            <a:r>
              <a:rPr lang="en-US" b="1" dirty="0" err="1" smtClean="0"/>
              <a:t>atrioventricular</a:t>
            </a:r>
            <a:r>
              <a:rPr lang="en-US" b="1" dirty="0" smtClean="0"/>
              <a:t> groove, and then to the RA. </a:t>
            </a:r>
          </a:p>
          <a:p>
            <a:pPr algn="just" rtl="0"/>
            <a:r>
              <a:rPr lang="en-US" b="1" dirty="0" smtClean="0"/>
              <a:t>An extensive lymphatic system drains into vessels that travel with the coronary vessels and then into the thoracic duct.</a:t>
            </a:r>
            <a:endParaRPr lang="ar-IQ"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11156"/>
          </a:xfrm>
        </p:spPr>
        <p:txBody>
          <a:bodyPr>
            <a:normAutofit fontScale="90000"/>
          </a:bodyPr>
          <a:lstStyle/>
          <a:p>
            <a:endParaRPr lang="ar-IQ" dirty="0"/>
          </a:p>
        </p:txBody>
      </p:sp>
      <p:pic>
        <p:nvPicPr>
          <p:cNvPr id="3074"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457200" y="274638"/>
            <a:ext cx="8229600" cy="796908"/>
          </a:xfrm>
        </p:spPr>
        <p:txBody>
          <a:bodyPr>
            <a:normAutofit/>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58000" dir="5400000" sy="-100000" algn="bl" rotWithShape="0"/>
                </a:effectLst>
              </a:rPr>
              <a:t>ANATOMY</a:t>
            </a:r>
            <a:endParaRPr lang="ar-IQ"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58000" dir="5400000" sy="-100000" algn="bl" rotWithShape="0"/>
              </a:effectLst>
            </a:endParaRPr>
          </a:p>
        </p:txBody>
      </p:sp>
      <p:sp>
        <p:nvSpPr>
          <p:cNvPr id="6" name="عنصر نائب للمحتوى 5"/>
          <p:cNvSpPr>
            <a:spLocks noGrp="1"/>
          </p:cNvSpPr>
          <p:nvPr>
            <p:ph idx="1"/>
          </p:nvPr>
        </p:nvSpPr>
        <p:spPr>
          <a:xfrm>
            <a:off x="428596" y="1214422"/>
            <a:ext cx="8229600" cy="4625989"/>
          </a:xfrm>
        </p:spPr>
        <p:txBody>
          <a:bodyPr>
            <a:normAutofit fontScale="92500" lnSpcReduction="10000"/>
          </a:bodyPr>
          <a:lstStyle/>
          <a:p>
            <a:pPr algn="just" rtl="0"/>
            <a:r>
              <a:rPr lang="en-US" b="1" dirty="0" smtClean="0"/>
              <a:t>The heart acts as two serial pumps that share several electrical and mechanical components. </a:t>
            </a:r>
          </a:p>
          <a:p>
            <a:pPr algn="just" rtl="0"/>
            <a:r>
              <a:rPr lang="en-US" b="1" dirty="0" smtClean="0"/>
              <a:t>The right heart circulates blood to the lungs where it is oxygenated, and the left heart receives this and circulates it to the rest of the body.</a:t>
            </a:r>
          </a:p>
          <a:p>
            <a:pPr algn="just" rtl="0"/>
            <a:r>
              <a:rPr lang="en-US" b="1" dirty="0" smtClean="0"/>
              <a:t>The atria are thin-walled structures that act as priming pumps for the ventricles, which provide most of the energy to the circulation.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60000" endA="900" endPos="58000" dir="5400000" sy="-100000" algn="bl" rotWithShape="0"/>
                </a:effectLst>
              </a:rPr>
              <a:t>CONDUCTING SYSTEM OF THE HEART</a:t>
            </a:r>
            <a:endParaRPr lang="ar-IQ"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60000" endA="900" endPos="58000" dir="5400000" sy="-100000" algn="bl" rotWithShape="0"/>
              </a:effectLst>
            </a:endParaRPr>
          </a:p>
        </p:txBody>
      </p:sp>
      <p:pic>
        <p:nvPicPr>
          <p:cNvPr id="4098" name="Picture 2"/>
          <p:cNvPicPr>
            <a:picLocks noGrp="1" noChangeAspect="1" noChangeArrowheads="1"/>
          </p:cNvPicPr>
          <p:nvPr>
            <p:ph idx="1"/>
          </p:nvPr>
        </p:nvPicPr>
        <p:blipFill>
          <a:blip r:embed="rId2"/>
          <a:stretch>
            <a:fillRect/>
          </a:stretch>
        </p:blipFill>
        <p:spPr bwMode="auto">
          <a:xfrm>
            <a:off x="1808757" y="1600200"/>
            <a:ext cx="4764485"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5719"/>
          </a:xfrm>
        </p:spPr>
        <p:txBody>
          <a:bodyPr>
            <a:normAutofit fontScale="90000"/>
          </a:bodyPr>
          <a:lstStyle/>
          <a:p>
            <a:endParaRPr lang="ar-IQ" dirty="0"/>
          </a:p>
        </p:txBody>
      </p:sp>
      <p:sp>
        <p:nvSpPr>
          <p:cNvPr id="3" name="عنصر نائب للمحتوى 2"/>
          <p:cNvSpPr>
            <a:spLocks noGrp="1"/>
          </p:cNvSpPr>
          <p:nvPr>
            <p:ph idx="1"/>
          </p:nvPr>
        </p:nvSpPr>
        <p:spPr>
          <a:xfrm>
            <a:off x="457200" y="642918"/>
            <a:ext cx="8229600" cy="5643602"/>
          </a:xfrm>
        </p:spPr>
        <p:txBody>
          <a:bodyPr>
            <a:normAutofit/>
          </a:bodyPr>
          <a:lstStyle/>
          <a:p>
            <a:pPr algn="just" rtl="0">
              <a:buNone/>
            </a:pPr>
            <a:r>
              <a:rPr lang="en-US" b="1" dirty="0" smtClean="0"/>
              <a:t>The SA node is situated at the junction of the superior vena cava and RA . It comprises </a:t>
            </a:r>
            <a:r>
              <a:rPr lang="en-US" b="1" dirty="0" err="1" smtClean="0"/>
              <a:t>specialised</a:t>
            </a:r>
            <a:r>
              <a:rPr lang="en-US" b="1" dirty="0" smtClean="0"/>
              <a:t> </a:t>
            </a:r>
            <a:r>
              <a:rPr lang="en-US" b="1" dirty="0" err="1" smtClean="0"/>
              <a:t>atrial</a:t>
            </a:r>
            <a:r>
              <a:rPr lang="en-US" b="1" dirty="0" smtClean="0"/>
              <a:t> cells that </a:t>
            </a:r>
            <a:r>
              <a:rPr lang="en-US" b="1" dirty="0" err="1" smtClean="0"/>
              <a:t>depolarise</a:t>
            </a:r>
            <a:r>
              <a:rPr lang="en-US" b="1" dirty="0" smtClean="0"/>
              <a:t> at a rate influenced by the autonomic nervous system and by circulating </a:t>
            </a:r>
            <a:r>
              <a:rPr lang="en-US" b="1" dirty="0" err="1" smtClean="0"/>
              <a:t>catecholamines</a:t>
            </a:r>
            <a:r>
              <a:rPr lang="en-US" b="1" dirty="0" smtClean="0"/>
              <a:t>. </a:t>
            </a:r>
            <a:endParaRPr lang="ar-IQ"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92500" lnSpcReduction="20000"/>
          </a:bodyPr>
          <a:lstStyle/>
          <a:p>
            <a:pPr algn="just" rtl="0"/>
            <a:r>
              <a:rPr lang="en-US" b="1" dirty="0" smtClean="0"/>
              <a:t>During normal (sinus) rhythm, this </a:t>
            </a:r>
            <a:r>
              <a:rPr lang="en-US" b="1" dirty="0" err="1" smtClean="0"/>
              <a:t>depolarisation</a:t>
            </a:r>
            <a:r>
              <a:rPr lang="en-US" b="1" dirty="0" smtClean="0"/>
              <a:t> wave propagates through both atria via sheets of </a:t>
            </a:r>
            <a:r>
              <a:rPr lang="en-US" b="1" dirty="0" err="1" smtClean="0"/>
              <a:t>atrial</a:t>
            </a:r>
            <a:r>
              <a:rPr lang="en-US" b="1" dirty="0" smtClean="0"/>
              <a:t> </a:t>
            </a:r>
            <a:r>
              <a:rPr lang="en-US" b="1" dirty="0" err="1" smtClean="0"/>
              <a:t>myocytes</a:t>
            </a:r>
            <a:r>
              <a:rPr lang="en-US" b="1" dirty="0" smtClean="0"/>
              <a:t>. </a:t>
            </a:r>
          </a:p>
          <a:p>
            <a:pPr algn="just" rtl="0"/>
            <a:r>
              <a:rPr lang="en-US" b="1" dirty="0" smtClean="0"/>
              <a:t>The annulus </a:t>
            </a:r>
            <a:r>
              <a:rPr lang="en-US" b="1" dirty="0" err="1" smtClean="0"/>
              <a:t>fibrosus</a:t>
            </a:r>
            <a:r>
              <a:rPr lang="en-US" b="1" dirty="0" smtClean="0"/>
              <a:t> forms a conduction barrier between atria and ventricles, and the only pathway through it is the AV node.</a:t>
            </a:r>
          </a:p>
          <a:p>
            <a:pPr algn="just" rtl="0"/>
            <a:r>
              <a:rPr lang="en-US" b="1" dirty="0" smtClean="0"/>
              <a:t> This is a midline structure, extending from the right side of the </a:t>
            </a:r>
            <a:r>
              <a:rPr lang="en-US" b="1" dirty="0" err="1" smtClean="0"/>
              <a:t>interatrial</a:t>
            </a:r>
            <a:r>
              <a:rPr lang="en-US" b="1" dirty="0" smtClean="0"/>
              <a:t> septum, penetrating the annulus </a:t>
            </a:r>
            <a:r>
              <a:rPr lang="en-US" b="1" dirty="0" err="1" smtClean="0"/>
              <a:t>fibrosus</a:t>
            </a:r>
            <a:r>
              <a:rPr lang="en-US" b="1" dirty="0" smtClean="0"/>
              <a:t> </a:t>
            </a:r>
            <a:r>
              <a:rPr lang="en-US" b="1" dirty="0" err="1" smtClean="0"/>
              <a:t>anteriorly</a:t>
            </a:r>
            <a:r>
              <a:rPr lang="en-US" b="1" dirty="0" smtClean="0"/>
              <a:t>. </a:t>
            </a:r>
            <a:endParaRPr lang="ar-IQ"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511156"/>
          </a:xfrm>
        </p:spPr>
        <p:txBody>
          <a:bodyPr>
            <a:normAutofit fontScale="90000"/>
          </a:bodyPr>
          <a:lstStyle/>
          <a:p>
            <a:endParaRPr lang="ar-IQ" dirty="0"/>
          </a:p>
        </p:txBody>
      </p:sp>
      <p:sp>
        <p:nvSpPr>
          <p:cNvPr id="3" name="عنصر نائب للمحتوى 2"/>
          <p:cNvSpPr>
            <a:spLocks noGrp="1"/>
          </p:cNvSpPr>
          <p:nvPr>
            <p:ph idx="1"/>
          </p:nvPr>
        </p:nvSpPr>
        <p:spPr>
          <a:xfrm>
            <a:off x="428596" y="857232"/>
            <a:ext cx="7467600" cy="4525963"/>
          </a:xfrm>
        </p:spPr>
        <p:txBody>
          <a:bodyPr>
            <a:normAutofit fontScale="85000" lnSpcReduction="10000"/>
          </a:bodyPr>
          <a:lstStyle/>
          <a:p>
            <a:pPr algn="just" rtl="0"/>
            <a:r>
              <a:rPr lang="en-US" b="1" dirty="0" smtClean="0"/>
              <a:t>The AV node conducts relatively slowly, producing a necessary time delay between </a:t>
            </a:r>
            <a:r>
              <a:rPr lang="en-US" b="1" dirty="0" err="1" smtClean="0"/>
              <a:t>atrial</a:t>
            </a:r>
            <a:r>
              <a:rPr lang="en-US" b="1" dirty="0" smtClean="0"/>
              <a:t> and ventricular contraction. </a:t>
            </a:r>
          </a:p>
          <a:p>
            <a:pPr algn="just" rtl="0"/>
            <a:r>
              <a:rPr lang="en-US" b="1" dirty="0" smtClean="0"/>
              <a:t>The His–Purkinje system is comprised of the bundle of His extending from the AV node into the interventricular septum, the right and left bundle branches passing along the ventricular septum and into the respective ventricles, the anterior and posterior fascicles of the left bundle branch, and the smaller Purkinje </a:t>
            </a:r>
            <a:r>
              <a:rPr lang="en-US" b="1" dirty="0" err="1" smtClean="0"/>
              <a:t>fibres</a:t>
            </a:r>
            <a:r>
              <a:rPr lang="en-US" b="1" dirty="0" smtClean="0"/>
              <a:t> that ramify through the ventricular myocardium. </a:t>
            </a:r>
            <a:endParaRPr lang="ar-IQ" b="1" dirty="0" smtClean="0"/>
          </a:p>
          <a:p>
            <a:pPr algn="just" rtl="0"/>
            <a:endParaRPr lang="ar-IQ" dirty="0" smtClean="0"/>
          </a:p>
          <a:p>
            <a:pPr algn="just" rtl="0"/>
            <a:endParaRPr lang="ar-IQ"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b="1" dirty="0" smtClean="0"/>
              <a:t>The tissues of the His–Purkinje system conduct very rapidly and allow near-simultaneous </a:t>
            </a:r>
            <a:r>
              <a:rPr lang="en-US" b="1" dirty="0" err="1" smtClean="0"/>
              <a:t>depolarisation</a:t>
            </a:r>
            <a:r>
              <a:rPr lang="en-US" b="1" dirty="0" smtClean="0"/>
              <a:t> of the entire ventricular myocardium.</a:t>
            </a:r>
            <a:endParaRPr lang="ar-IQ"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60000" endA="900" endPos="58000" dir="5400000" sy="-100000" algn="bl" rotWithShape="0"/>
                </a:effectLst>
              </a:rPr>
              <a:t>NERVE SUPPLY OF THE HEART</a:t>
            </a:r>
            <a:endParaRPr lang="ar-IQ"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60000" endA="900" endPos="58000" dir="5400000" sy="-100000" algn="bl" rotWithShape="0"/>
              </a:effectLst>
            </a:endParaRPr>
          </a:p>
        </p:txBody>
      </p:sp>
      <p:sp>
        <p:nvSpPr>
          <p:cNvPr id="3" name="عنصر نائب للمحتوى 2"/>
          <p:cNvSpPr>
            <a:spLocks noGrp="1"/>
          </p:cNvSpPr>
          <p:nvPr>
            <p:ph idx="1"/>
          </p:nvPr>
        </p:nvSpPr>
        <p:spPr>
          <a:xfrm>
            <a:off x="457200" y="1500174"/>
            <a:ext cx="8229600" cy="4857784"/>
          </a:xfrm>
        </p:spPr>
        <p:txBody>
          <a:bodyPr>
            <a:normAutofit/>
          </a:bodyPr>
          <a:lstStyle/>
          <a:p>
            <a:pPr algn="just" rtl="0"/>
            <a:r>
              <a:rPr lang="en-US" b="1" dirty="0" smtClean="0"/>
              <a:t>The heart is innervated by both sympathetic and parasympathetic </a:t>
            </a:r>
            <a:r>
              <a:rPr lang="en-US" b="1" dirty="0" err="1" smtClean="0"/>
              <a:t>fibres</a:t>
            </a:r>
            <a:r>
              <a:rPr lang="en-US" b="1" dirty="0" smtClean="0"/>
              <a:t>.</a:t>
            </a:r>
          </a:p>
          <a:p>
            <a:pPr algn="just" rtl="0"/>
            <a:r>
              <a:rPr lang="en-US" b="1" dirty="0" smtClean="0"/>
              <a:t> Adrenergic nerves from the cervical sympathetic chain supply muscle </a:t>
            </a:r>
            <a:r>
              <a:rPr lang="en-US" b="1" dirty="0" err="1" smtClean="0"/>
              <a:t>fibres</a:t>
            </a:r>
            <a:r>
              <a:rPr lang="en-US" b="1" dirty="0" smtClean="0"/>
              <a:t> in the atria and ventricles and the electrical conducting system. </a:t>
            </a:r>
            <a:endParaRPr lang="ar-IQ"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b="1" dirty="0" smtClean="0"/>
              <a:t>Positive </a:t>
            </a:r>
            <a:r>
              <a:rPr lang="en-US" b="1" dirty="0" err="1" smtClean="0"/>
              <a:t>inotropic</a:t>
            </a:r>
            <a:r>
              <a:rPr lang="en-US" b="1" dirty="0" smtClean="0"/>
              <a:t> and </a:t>
            </a:r>
            <a:r>
              <a:rPr lang="en-US" b="1" dirty="0" err="1" smtClean="0"/>
              <a:t>chronotropic</a:t>
            </a:r>
            <a:r>
              <a:rPr lang="en-US" b="1" dirty="0" smtClean="0"/>
              <a:t> effects are mediated by β1-adrenoceptors, whereas β2-adrenoceptors predominate in vascular smooth muscle and mediate vasodilatation.</a:t>
            </a:r>
            <a:endParaRPr lang="ar-IQ"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b="1" dirty="0" smtClean="0"/>
              <a:t>Parasympathetic pre-</a:t>
            </a:r>
            <a:r>
              <a:rPr lang="en-US" b="1" dirty="0" err="1" smtClean="0"/>
              <a:t>ganglionic</a:t>
            </a:r>
            <a:r>
              <a:rPr lang="en-US" b="1" dirty="0" smtClean="0"/>
              <a:t> </a:t>
            </a:r>
            <a:r>
              <a:rPr lang="en-US" b="1" dirty="0" err="1" smtClean="0"/>
              <a:t>fibres</a:t>
            </a:r>
            <a:r>
              <a:rPr lang="en-US" b="1" dirty="0" smtClean="0"/>
              <a:t> and sensory </a:t>
            </a:r>
            <a:r>
              <a:rPr lang="en-US" b="1" dirty="0" err="1" smtClean="0"/>
              <a:t>fibres</a:t>
            </a:r>
            <a:r>
              <a:rPr lang="en-US" b="1" dirty="0" smtClean="0"/>
              <a:t> reach the heart through the </a:t>
            </a:r>
            <a:r>
              <a:rPr lang="en-US" b="1" dirty="0" err="1" smtClean="0"/>
              <a:t>vagus</a:t>
            </a:r>
            <a:r>
              <a:rPr lang="en-US" b="1" dirty="0" smtClean="0"/>
              <a:t> nerves. </a:t>
            </a:r>
          </a:p>
          <a:p>
            <a:pPr algn="just" rtl="0"/>
            <a:r>
              <a:rPr lang="en-US" b="1" dirty="0" smtClean="0"/>
              <a:t>Cholinergic nerves supply the AV and SA nodes via </a:t>
            </a:r>
            <a:r>
              <a:rPr lang="en-US" b="1" dirty="0" err="1" smtClean="0"/>
              <a:t>muscarinic</a:t>
            </a:r>
            <a:r>
              <a:rPr lang="en-US" b="1" dirty="0" smtClean="0"/>
              <a:t> (M2) receptors. </a:t>
            </a:r>
          </a:p>
          <a:p>
            <a:pPr algn="just" rtl="0"/>
            <a:r>
              <a:rPr lang="en-US" b="1" dirty="0" smtClean="0"/>
              <a:t>Under resting conditions, </a:t>
            </a:r>
            <a:r>
              <a:rPr lang="en-US" b="1" dirty="0" err="1" smtClean="0"/>
              <a:t>vagal</a:t>
            </a:r>
            <a:r>
              <a:rPr lang="en-US" b="1" dirty="0" smtClean="0"/>
              <a:t> inhibitory activity predominates and the heart rate is slow. </a:t>
            </a:r>
            <a:endParaRPr lang="ar-IQ"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511156"/>
          </a:xfrm>
        </p:spPr>
        <p:txBody>
          <a:bodyPr>
            <a:normAutofit fontScale="90000"/>
          </a:bodyPr>
          <a:lstStyle/>
          <a:p>
            <a:endParaRPr lang="ar-IQ" dirty="0"/>
          </a:p>
        </p:txBody>
      </p:sp>
      <p:sp>
        <p:nvSpPr>
          <p:cNvPr id="3" name="عنصر نائب للمحتوى 2"/>
          <p:cNvSpPr>
            <a:spLocks noGrp="1"/>
          </p:cNvSpPr>
          <p:nvPr>
            <p:ph idx="1"/>
          </p:nvPr>
        </p:nvSpPr>
        <p:spPr>
          <a:xfrm>
            <a:off x="428596" y="857232"/>
            <a:ext cx="7467600" cy="4525963"/>
          </a:xfrm>
        </p:spPr>
        <p:txBody>
          <a:bodyPr>
            <a:normAutofit fontScale="92500"/>
          </a:bodyPr>
          <a:lstStyle/>
          <a:p>
            <a:pPr algn="just" rtl="0"/>
            <a:r>
              <a:rPr lang="en-US" b="1" dirty="0" smtClean="0"/>
              <a:t>Adrenergic stimulation associated with exercise, emotional stress, fever and so on causes the heart rate to increase. In disease states the nerve supply to the heart may be affected. For example, in heart failure the sympathetic system may be up-regulated, and in diabetes mellitus the nerves themselves may be damaged (autonomic neuropathy) so that there is little variation in heart rate.</a:t>
            </a:r>
            <a:endParaRPr lang="ar-IQ" dirty="0" smtClean="0"/>
          </a:p>
          <a:p>
            <a:pPr algn="just" rtl="0"/>
            <a:endParaRPr lang="ar-IQ"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58000" dir="5400000" sy="-100000" algn="bl" rotWithShape="0"/>
                </a:effectLst>
              </a:rPr>
              <a:t>PHYSIOLOGY</a:t>
            </a:r>
            <a:endParaRPr lang="ar-IQ"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58000" dir="5400000" sy="-100000" algn="bl" rotWithShape="0"/>
              </a:effectLst>
            </a:endParaRPr>
          </a:p>
        </p:txBody>
      </p:sp>
      <p:sp>
        <p:nvSpPr>
          <p:cNvPr id="3" name="عنصر نائب للمحتوى 2"/>
          <p:cNvSpPr>
            <a:spLocks noGrp="1"/>
          </p:cNvSpPr>
          <p:nvPr>
            <p:ph idx="1"/>
          </p:nvPr>
        </p:nvSpPr>
        <p:spPr>
          <a:xfrm>
            <a:off x="457200" y="1600200"/>
            <a:ext cx="8229600" cy="4757758"/>
          </a:xfrm>
        </p:spPr>
        <p:txBody>
          <a:bodyPr>
            <a:normAutofit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p>
            <a:pPr algn="l" rtl="0">
              <a:buNone/>
            </a:pP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CIRCULATION</a:t>
            </a:r>
          </a:p>
          <a:p>
            <a:pPr algn="just" rtl="0"/>
            <a:r>
              <a:rPr lang="en-US" b="1" dirty="0" smtClean="0">
                <a:ln w="11430"/>
              </a:rPr>
              <a:t>The RA receives deoxygenated blood from the superior and inferior </a:t>
            </a:r>
            <a:r>
              <a:rPr lang="en-US" b="1" dirty="0" err="1" smtClean="0">
                <a:ln w="11430"/>
              </a:rPr>
              <a:t>venae</a:t>
            </a:r>
            <a:r>
              <a:rPr lang="en-US" b="1" dirty="0">
                <a:ln w="11430"/>
              </a:rPr>
              <a:t> </a:t>
            </a:r>
            <a:r>
              <a:rPr lang="en-US" b="1" dirty="0" err="1" smtClean="0">
                <a:ln w="11430"/>
              </a:rPr>
              <a:t>cavae</a:t>
            </a:r>
            <a:r>
              <a:rPr lang="en-US" b="1" dirty="0" smtClean="0">
                <a:ln w="11430"/>
              </a:rPr>
              <a:t> and discharges blood to the RV, which in turn pumps it into the pulmonary artery. </a:t>
            </a:r>
          </a:p>
          <a:p>
            <a:pPr algn="just" rtl="0"/>
            <a:r>
              <a:rPr lang="en-US" b="1" dirty="0" smtClean="0">
                <a:ln w="11430"/>
              </a:rPr>
              <a:t>Blood passes through the pulmonary arterial and alveolar capillary bed where it is oxygenated, then drains via four pulmonary veins into the LA. </a:t>
            </a:r>
            <a:endParaRPr lang="ar-IQ" b="1" dirty="0">
              <a:ln w="1143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654032"/>
          </a:xfrm>
        </p:spPr>
        <p:txBody>
          <a:bodyPr>
            <a:normAutofit fontScale="90000"/>
          </a:bodyPr>
          <a:lstStyle/>
          <a:p>
            <a:endParaRPr lang="ar-IQ" dirty="0"/>
          </a:p>
        </p:txBody>
      </p:sp>
      <p:sp>
        <p:nvSpPr>
          <p:cNvPr id="3" name="عنصر نائب للمحتوى 2"/>
          <p:cNvSpPr>
            <a:spLocks noGrp="1"/>
          </p:cNvSpPr>
          <p:nvPr>
            <p:ph idx="1"/>
          </p:nvPr>
        </p:nvSpPr>
        <p:spPr>
          <a:xfrm>
            <a:off x="500034" y="1071546"/>
            <a:ext cx="7467600" cy="4525963"/>
          </a:xfrm>
        </p:spPr>
        <p:txBody>
          <a:bodyPr>
            <a:normAutofit lnSpcReduction="10000"/>
          </a:bodyPr>
          <a:lstStyle/>
          <a:p>
            <a:pPr algn="just" rtl="0"/>
            <a:r>
              <a:rPr lang="en-US" b="1" dirty="0" smtClean="0"/>
              <a:t>Within the </a:t>
            </a:r>
            <a:r>
              <a:rPr lang="en-US" b="1" dirty="0" err="1" smtClean="0"/>
              <a:t>mediastinum</a:t>
            </a:r>
            <a:r>
              <a:rPr lang="en-US" b="1" dirty="0" smtClean="0"/>
              <a:t>, the atria are situated </a:t>
            </a:r>
            <a:r>
              <a:rPr lang="en-US" b="1" dirty="0" err="1" smtClean="0"/>
              <a:t>posteriorly</a:t>
            </a:r>
            <a:r>
              <a:rPr lang="en-US" b="1" dirty="0" smtClean="0"/>
              <a:t> and the left atrium (LA) sits anterior to the </a:t>
            </a:r>
            <a:r>
              <a:rPr lang="en-US" b="1" dirty="0" err="1" smtClean="0"/>
              <a:t>oesophagus</a:t>
            </a:r>
            <a:r>
              <a:rPr lang="en-US" b="1" dirty="0" smtClean="0"/>
              <a:t> and descending aorta.</a:t>
            </a:r>
          </a:p>
          <a:p>
            <a:pPr algn="just" rtl="0"/>
            <a:r>
              <a:rPr lang="en-US" b="1" dirty="0" smtClean="0"/>
              <a:t>The </a:t>
            </a:r>
            <a:r>
              <a:rPr lang="en-US" b="1" dirty="0" err="1" smtClean="0"/>
              <a:t>interatrial</a:t>
            </a:r>
            <a:r>
              <a:rPr lang="en-US" b="1" dirty="0" smtClean="0"/>
              <a:t> septum separates the two atria. In 20% of adults a patent foramen </a:t>
            </a:r>
            <a:r>
              <a:rPr lang="en-US" b="1" dirty="0" err="1" smtClean="0"/>
              <a:t>ovale</a:t>
            </a:r>
            <a:r>
              <a:rPr lang="en-US" b="1" dirty="0" smtClean="0"/>
              <a:t> is found; this communication in the fetal circulation between the right and left atria normally closes at birth . </a:t>
            </a:r>
            <a:endParaRPr lang="ar-IQ" b="1" dirty="0" smtClean="0"/>
          </a:p>
          <a:p>
            <a:pPr algn="just" rtl="0"/>
            <a:endParaRPr lang="ar-IQ"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b="1" dirty="0" smtClean="0">
                <a:ln w="11430"/>
              </a:rPr>
              <a:t>This in turn fills the LV, which delivers blood into the aorta. </a:t>
            </a:r>
          </a:p>
          <a:p>
            <a:pPr algn="just" rtl="0"/>
            <a:r>
              <a:rPr lang="en-US" b="1" dirty="0" smtClean="0">
                <a:ln w="11430"/>
              </a:rPr>
              <a:t>During ventricular contraction (systole), the tricuspid valve in the right heart and the mitral valve in the left heart close, and the pulmonary and aortic valves open. </a:t>
            </a:r>
            <a:endParaRPr lang="ar-IQ"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b="1" dirty="0" smtClean="0">
                <a:ln w="11430"/>
              </a:rPr>
              <a:t>In diastole, the pulmonary and aortic valves close, and the two AV valves open. Collectively, these </a:t>
            </a:r>
            <a:r>
              <a:rPr lang="en-US" b="1" dirty="0" err="1" smtClean="0">
                <a:ln w="11430"/>
              </a:rPr>
              <a:t>atrial</a:t>
            </a:r>
            <a:r>
              <a:rPr lang="en-US" b="1" dirty="0" smtClean="0">
                <a:ln w="11430"/>
              </a:rPr>
              <a:t> and ventricular events constitute the cardiac cycle of filling and ejection of blood from one heartbeat to the next.</a:t>
            </a:r>
            <a:endParaRPr lang="ar-IQ"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60000" endA="900" endPos="58000" dir="5400000" sy="-100000" algn="bl" rotWithShape="0"/>
                </a:effectLst>
              </a:rPr>
              <a:t>MYOCARDIAL CONTRACTION</a:t>
            </a:r>
            <a:endParaRPr lang="ar-IQ"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60000" endA="900" endPos="58000" dir="5400000" sy="-100000" algn="bl" rotWithShape="0"/>
              </a:effectLst>
            </a:endParaRPr>
          </a:p>
        </p:txBody>
      </p:sp>
      <p:sp>
        <p:nvSpPr>
          <p:cNvPr id="3" name="عنصر نائب للمحتوى 2"/>
          <p:cNvSpPr>
            <a:spLocks noGrp="1"/>
          </p:cNvSpPr>
          <p:nvPr>
            <p:ph idx="1"/>
          </p:nvPr>
        </p:nvSpPr>
        <p:spPr>
          <a:xfrm>
            <a:off x="457200" y="1600200"/>
            <a:ext cx="8229600" cy="4757758"/>
          </a:xfrm>
        </p:spPr>
        <p:txBody>
          <a:bodyPr>
            <a:normAutofit/>
          </a:bodyPr>
          <a:lstStyle/>
          <a:p>
            <a:pPr algn="just" rtl="0"/>
            <a:r>
              <a:rPr lang="en-US" dirty="0" smtClean="0"/>
              <a:t>Myocardial cells (</a:t>
            </a:r>
            <a:r>
              <a:rPr lang="en-US" dirty="0" err="1" smtClean="0"/>
              <a:t>myocytes</a:t>
            </a:r>
            <a:r>
              <a:rPr lang="en-US" dirty="0" smtClean="0"/>
              <a:t>) are about 50–100 </a:t>
            </a:r>
            <a:r>
              <a:rPr lang="en-US" dirty="0" err="1" smtClean="0"/>
              <a:t>μm</a:t>
            </a:r>
            <a:r>
              <a:rPr lang="en-US" dirty="0" smtClean="0"/>
              <a:t> long; each cell branches and </a:t>
            </a:r>
            <a:r>
              <a:rPr lang="en-US" dirty="0" err="1" smtClean="0"/>
              <a:t>interdigitates</a:t>
            </a:r>
            <a:r>
              <a:rPr lang="en-US" dirty="0" smtClean="0"/>
              <a:t> with adjacent cells. </a:t>
            </a:r>
          </a:p>
          <a:p>
            <a:pPr algn="just" rtl="0"/>
            <a:r>
              <a:rPr lang="en-US" dirty="0" smtClean="0"/>
              <a:t>An intercalated disc permits electrical conduction via gap junctions, and mechanical conduction via the fascia </a:t>
            </a:r>
            <a:r>
              <a:rPr lang="en-US" dirty="0" err="1" smtClean="0"/>
              <a:t>adherens</a:t>
            </a:r>
            <a:r>
              <a:rPr lang="en-US" dirty="0" smtClean="0"/>
              <a:t>, to adjacent cells. </a:t>
            </a:r>
            <a:endParaRPr lang="ar-IQ"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The basic unit of contraction is the </a:t>
            </a:r>
            <a:r>
              <a:rPr lang="en-US" dirty="0" err="1" smtClean="0"/>
              <a:t>sarcomere</a:t>
            </a:r>
            <a:r>
              <a:rPr lang="en-US" dirty="0" smtClean="0"/>
              <a:t> (2 </a:t>
            </a:r>
            <a:r>
              <a:rPr lang="en-US" dirty="0" err="1" smtClean="0"/>
              <a:t>μm</a:t>
            </a:r>
            <a:r>
              <a:rPr lang="en-US" dirty="0" smtClean="0"/>
              <a:t> long), which is aligned to those of adjacent myofibrils, giving a striated appearance due to the Z-lines. </a:t>
            </a:r>
            <a:r>
              <a:rPr lang="en-US" dirty="0" err="1" smtClean="0"/>
              <a:t>Actin</a:t>
            </a:r>
            <a:r>
              <a:rPr lang="en-US" dirty="0" smtClean="0"/>
              <a:t> filaments are attached at right angles to the Z-lines and </a:t>
            </a:r>
            <a:r>
              <a:rPr lang="en-US" dirty="0" err="1" smtClean="0"/>
              <a:t>interdigitate</a:t>
            </a:r>
            <a:r>
              <a:rPr lang="en-US" dirty="0" smtClean="0"/>
              <a:t> with thicker parallel myosin filaments. </a:t>
            </a:r>
            <a:endParaRPr lang="ar-IQ"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The cross links between </a:t>
            </a:r>
            <a:r>
              <a:rPr lang="en-US" dirty="0" err="1" smtClean="0"/>
              <a:t>actin</a:t>
            </a:r>
            <a:r>
              <a:rPr lang="en-US" dirty="0" smtClean="0"/>
              <a:t> and myosin molecules contain </a:t>
            </a:r>
            <a:r>
              <a:rPr lang="en-US" dirty="0" err="1" smtClean="0"/>
              <a:t>myofibrillar</a:t>
            </a:r>
            <a:r>
              <a:rPr lang="en-US" dirty="0" smtClean="0"/>
              <a:t> </a:t>
            </a:r>
            <a:r>
              <a:rPr lang="en-US" dirty="0" err="1" smtClean="0"/>
              <a:t>ATPase</a:t>
            </a:r>
            <a:r>
              <a:rPr lang="en-US" dirty="0" smtClean="0"/>
              <a:t>, which breaks down adenosine </a:t>
            </a:r>
            <a:r>
              <a:rPr lang="en-US" dirty="0" err="1" smtClean="0"/>
              <a:t>triphosphate</a:t>
            </a:r>
            <a:r>
              <a:rPr lang="en-US" dirty="0" smtClean="0"/>
              <a:t> (ATP) to provide the energy for contraction.</a:t>
            </a:r>
            <a:endParaRPr lang="ar-IQ"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39718"/>
          </a:xfrm>
        </p:spPr>
        <p:txBody>
          <a:bodyPr>
            <a:normAutofit fontScale="90000"/>
          </a:bodyPr>
          <a:lstStyle/>
          <a:p>
            <a:endParaRPr lang="ar-IQ" dirty="0"/>
          </a:p>
        </p:txBody>
      </p:sp>
      <p:pic>
        <p:nvPicPr>
          <p:cNvPr id="5122"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2528"/>
          </a:xfrm>
        </p:spPr>
        <p:txBody>
          <a:bodyPr>
            <a:normAutofit fontScale="90000"/>
          </a:bodyPr>
          <a:lstStyle/>
          <a:p>
            <a:endParaRPr lang="ar-IQ" dirty="0"/>
          </a:p>
        </p:txBody>
      </p:sp>
      <p:sp>
        <p:nvSpPr>
          <p:cNvPr id="3" name="عنصر نائب للمحتوى 2"/>
          <p:cNvSpPr>
            <a:spLocks noGrp="1"/>
          </p:cNvSpPr>
          <p:nvPr>
            <p:ph idx="1"/>
          </p:nvPr>
        </p:nvSpPr>
        <p:spPr>
          <a:xfrm>
            <a:off x="457200" y="714356"/>
            <a:ext cx="8229600" cy="5411807"/>
          </a:xfrm>
        </p:spPr>
        <p:txBody>
          <a:bodyPr>
            <a:normAutofit/>
          </a:bodyPr>
          <a:lstStyle/>
          <a:p>
            <a:pPr algn="just" rtl="0"/>
            <a:r>
              <a:rPr lang="en-US" dirty="0" smtClean="0"/>
              <a:t>Two chains of </a:t>
            </a:r>
            <a:r>
              <a:rPr lang="en-US" dirty="0" err="1" smtClean="0"/>
              <a:t>actin</a:t>
            </a:r>
            <a:r>
              <a:rPr lang="en-US" dirty="0" smtClean="0"/>
              <a:t> molecules form a helical structure, with a second molecule, </a:t>
            </a:r>
            <a:r>
              <a:rPr lang="en-US" dirty="0" err="1" smtClean="0"/>
              <a:t>tropomyosin</a:t>
            </a:r>
            <a:r>
              <a:rPr lang="en-US" dirty="0" smtClean="0"/>
              <a:t>, in the grooves of the </a:t>
            </a:r>
            <a:r>
              <a:rPr lang="en-US" dirty="0" err="1" smtClean="0"/>
              <a:t>actin</a:t>
            </a:r>
            <a:r>
              <a:rPr lang="en-US" dirty="0" smtClean="0"/>
              <a:t> helix, and a further molecule complex, </a:t>
            </a:r>
            <a:r>
              <a:rPr lang="en-US" dirty="0" err="1" smtClean="0"/>
              <a:t>troponin</a:t>
            </a:r>
            <a:r>
              <a:rPr lang="en-US" dirty="0" smtClean="0"/>
              <a:t>, attached to every seventh </a:t>
            </a:r>
            <a:r>
              <a:rPr lang="en-US" dirty="0" err="1" smtClean="0"/>
              <a:t>actin</a:t>
            </a:r>
            <a:r>
              <a:rPr lang="en-US" dirty="0" smtClean="0"/>
              <a:t> molecule. </a:t>
            </a:r>
          </a:p>
          <a:p>
            <a:pPr algn="just" rtl="0"/>
            <a:r>
              <a:rPr lang="en-US" dirty="0" smtClean="0"/>
              <a:t>During the plateau phase of the action potential, calcium ions enter the cell and are </a:t>
            </a:r>
            <a:r>
              <a:rPr lang="en-US" dirty="0" err="1" smtClean="0"/>
              <a:t>mobilised</a:t>
            </a:r>
            <a:r>
              <a:rPr lang="en-US" dirty="0" smtClean="0"/>
              <a:t> from the </a:t>
            </a:r>
            <a:r>
              <a:rPr lang="en-US" dirty="0" err="1" smtClean="0"/>
              <a:t>sarcoplasmic</a:t>
            </a:r>
            <a:r>
              <a:rPr lang="en-US" dirty="0"/>
              <a:t> </a:t>
            </a:r>
            <a:r>
              <a:rPr lang="en-US" dirty="0" smtClean="0"/>
              <a:t>reticulum. </a:t>
            </a:r>
            <a:endParaRPr lang="ar-IQ"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They bind to </a:t>
            </a:r>
            <a:r>
              <a:rPr lang="en-US" dirty="0" err="1" smtClean="0"/>
              <a:t>troponin</a:t>
            </a:r>
            <a:r>
              <a:rPr lang="en-US" dirty="0" smtClean="0"/>
              <a:t> and thereby precipitate contraction by shortening of the </a:t>
            </a:r>
            <a:r>
              <a:rPr lang="en-US" dirty="0" err="1" smtClean="0"/>
              <a:t>sarcomere</a:t>
            </a:r>
            <a:r>
              <a:rPr lang="en-US" dirty="0" smtClean="0"/>
              <a:t> through the </a:t>
            </a:r>
            <a:r>
              <a:rPr lang="en-US" dirty="0" err="1" smtClean="0"/>
              <a:t>interdigitation</a:t>
            </a:r>
            <a:r>
              <a:rPr lang="en-US" dirty="0" smtClean="0"/>
              <a:t> of the </a:t>
            </a:r>
            <a:r>
              <a:rPr lang="en-US" dirty="0" err="1" smtClean="0"/>
              <a:t>actin</a:t>
            </a:r>
            <a:r>
              <a:rPr lang="en-US" dirty="0" smtClean="0"/>
              <a:t> and myosin molecules. </a:t>
            </a:r>
          </a:p>
          <a:p>
            <a:pPr algn="just" rtl="0"/>
            <a:r>
              <a:rPr lang="en-US" dirty="0" smtClean="0"/>
              <a:t>The force of cardiac muscle contraction, or </a:t>
            </a:r>
            <a:r>
              <a:rPr lang="en-US" dirty="0" err="1" smtClean="0"/>
              <a:t>inotropic</a:t>
            </a:r>
            <a:r>
              <a:rPr lang="en-US" dirty="0" smtClean="0"/>
              <a:t> state, is regulated by the influx of calcium ions through ‘slow calcium channels’. </a:t>
            </a:r>
            <a:endParaRPr lang="ar-IQ" dirty="0" smtClean="0"/>
          </a:p>
          <a:p>
            <a:pPr algn="just" rtl="0"/>
            <a:endParaRPr lang="ar-IQ"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725470"/>
          </a:xfrm>
        </p:spPr>
        <p:txBody>
          <a:bodyPr>
            <a:normAutofit fontScale="90000"/>
          </a:bodyPr>
          <a:lstStyle/>
          <a:p>
            <a:endParaRPr lang="ar-IQ" dirty="0"/>
          </a:p>
        </p:txBody>
      </p:sp>
      <p:sp>
        <p:nvSpPr>
          <p:cNvPr id="3" name="عنصر نائب للمحتوى 2"/>
          <p:cNvSpPr>
            <a:spLocks noGrp="1"/>
          </p:cNvSpPr>
          <p:nvPr>
            <p:ph idx="1"/>
          </p:nvPr>
        </p:nvSpPr>
        <p:spPr>
          <a:xfrm>
            <a:off x="428596" y="1214422"/>
            <a:ext cx="7467600" cy="4525963"/>
          </a:xfrm>
        </p:spPr>
        <p:txBody>
          <a:bodyPr>
            <a:normAutofit lnSpcReduction="10000"/>
          </a:bodyPr>
          <a:lstStyle/>
          <a:p>
            <a:pPr algn="just" rtl="0"/>
            <a:r>
              <a:rPr lang="en-US" dirty="0" smtClean="0"/>
              <a:t>The extent to which the </a:t>
            </a:r>
            <a:r>
              <a:rPr lang="en-US" dirty="0" err="1" smtClean="0"/>
              <a:t>sarcomere</a:t>
            </a:r>
            <a:r>
              <a:rPr lang="en-US" dirty="0" smtClean="0"/>
              <a:t> can shorten determines stroke volume of the ventricle. </a:t>
            </a:r>
          </a:p>
          <a:p>
            <a:pPr algn="just" rtl="0"/>
            <a:r>
              <a:rPr lang="en-US" dirty="0" smtClean="0"/>
              <a:t>It is maximally shortened in response to powerful </a:t>
            </a:r>
            <a:r>
              <a:rPr lang="en-US" dirty="0" err="1" smtClean="0"/>
              <a:t>inotropic</a:t>
            </a:r>
            <a:r>
              <a:rPr lang="en-US" dirty="0" smtClean="0"/>
              <a:t> drugs or marked exercise. </a:t>
            </a:r>
          </a:p>
          <a:p>
            <a:pPr algn="just" rtl="0"/>
            <a:r>
              <a:rPr lang="en-US" dirty="0" smtClean="0"/>
              <a:t>However, the enlargement of the heart seen in heart failure is due to slippage of the myofibrils and adjacent cells rather than lengthening of the </a:t>
            </a:r>
            <a:r>
              <a:rPr lang="en-US" dirty="0" err="1" smtClean="0"/>
              <a:t>sarcomere</a:t>
            </a:r>
            <a:r>
              <a:rPr lang="en-US" dirty="0" smtClean="0"/>
              <a:t>.</a:t>
            </a:r>
            <a:endParaRPr lang="ar-IQ"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2528"/>
          </a:xfrm>
        </p:spPr>
        <p:txBody>
          <a:bodyPr>
            <a:normAutofit fontScale="90000"/>
          </a:bodyPr>
          <a:lstStyle/>
          <a:p>
            <a:endParaRPr lang="ar-IQ" dirty="0"/>
          </a:p>
        </p:txBody>
      </p:sp>
      <p:pic>
        <p:nvPicPr>
          <p:cNvPr id="6146"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439718"/>
          </a:xfrm>
        </p:spPr>
        <p:txBody>
          <a:bodyPr>
            <a:normAutofit fontScale="90000"/>
          </a:bodyPr>
          <a:lstStyle/>
          <a:p>
            <a:endParaRPr lang="ar-IQ" dirty="0"/>
          </a:p>
        </p:txBody>
      </p:sp>
      <p:sp>
        <p:nvSpPr>
          <p:cNvPr id="3" name="عنصر نائب للمحتوى 2"/>
          <p:cNvSpPr>
            <a:spLocks noGrp="1"/>
          </p:cNvSpPr>
          <p:nvPr>
            <p:ph idx="1"/>
          </p:nvPr>
        </p:nvSpPr>
        <p:spPr>
          <a:xfrm>
            <a:off x="428596" y="857232"/>
            <a:ext cx="7467600" cy="4525963"/>
          </a:xfrm>
        </p:spPr>
        <p:txBody>
          <a:bodyPr>
            <a:normAutofit lnSpcReduction="10000"/>
          </a:bodyPr>
          <a:lstStyle/>
          <a:p>
            <a:pPr algn="just" rtl="0"/>
            <a:r>
              <a:rPr lang="en-US" b="1" dirty="0" smtClean="0"/>
              <a:t>The right atrium (RA) receives blood from the superior and inferior </a:t>
            </a:r>
            <a:r>
              <a:rPr lang="en-US" b="1" dirty="0" err="1" smtClean="0"/>
              <a:t>venae</a:t>
            </a:r>
            <a:r>
              <a:rPr lang="en-US" b="1" dirty="0" smtClean="0"/>
              <a:t> </a:t>
            </a:r>
            <a:r>
              <a:rPr lang="en-US" b="1" dirty="0" err="1" smtClean="0"/>
              <a:t>cavae</a:t>
            </a:r>
            <a:r>
              <a:rPr lang="en-US" b="1" dirty="0" smtClean="0"/>
              <a:t> and the coronary sinus. The LA receives blood from four pulmonary veins, two from each of the left and right lungs. </a:t>
            </a:r>
          </a:p>
          <a:p>
            <a:pPr algn="just" rtl="0"/>
            <a:r>
              <a:rPr lang="en-US" b="1" dirty="0" smtClean="0"/>
              <a:t>The ventricles are thick-walled structures, adapted to circulating blood through large vascular beds under pressure.</a:t>
            </a:r>
            <a:endParaRPr lang="ar-IQ"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60000" endA="900" endPos="58000" dir="5400000" sy="-100000" algn="bl" rotWithShape="0"/>
                </a:effectLst>
              </a:rPr>
              <a:t>CARDIAC OUTPUT</a:t>
            </a:r>
            <a:endParaRPr lang="ar-IQ"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60000" endA="900" endPos="58000" dir="5400000" sy="-100000" algn="bl" rotWithShape="0"/>
              </a:effectLst>
            </a:endParaRPr>
          </a:p>
        </p:txBody>
      </p:sp>
      <p:sp>
        <p:nvSpPr>
          <p:cNvPr id="3" name="عنصر نائب للمحتوى 2"/>
          <p:cNvSpPr>
            <a:spLocks noGrp="1"/>
          </p:cNvSpPr>
          <p:nvPr>
            <p:ph idx="1"/>
          </p:nvPr>
        </p:nvSpPr>
        <p:spPr>
          <a:xfrm>
            <a:off x="457200" y="1500174"/>
            <a:ext cx="8329642" cy="5000660"/>
          </a:xfrm>
        </p:spPr>
        <p:txBody>
          <a:bodyPr>
            <a:normAutofit/>
          </a:bodyPr>
          <a:lstStyle/>
          <a:p>
            <a:pPr algn="just" rtl="0"/>
            <a:r>
              <a:rPr lang="en-US" dirty="0" smtClean="0"/>
              <a:t>Cardiac output is the product of stroke volume and heart rate. </a:t>
            </a:r>
          </a:p>
          <a:p>
            <a:pPr algn="just" rtl="0"/>
            <a:r>
              <a:rPr lang="en-US" dirty="0" smtClean="0"/>
              <a:t>Stroke volume is the volume of blood ejected in each cardiac cycle, and is dependent upon end-diastolic volume and pressure (preload), myocardial contractility and systolic aortic pressure (</a:t>
            </a:r>
            <a:r>
              <a:rPr lang="en-US" dirty="0" err="1" smtClean="0"/>
              <a:t>afterload</a:t>
            </a:r>
            <a:r>
              <a:rPr lang="en-US" dirty="0" smtClean="0"/>
              <a:t>). </a:t>
            </a:r>
            <a:endParaRPr lang="ar-IQ"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lnSpcReduction="10000"/>
          </a:bodyPr>
          <a:lstStyle/>
          <a:p>
            <a:pPr algn="just" rtl="0"/>
            <a:r>
              <a:rPr lang="en-US" dirty="0" smtClean="0"/>
              <a:t>Stretch of cardiac muscle (from increased end-diastolic volume) causes an increase in the force of contraction, producing a greater stroke volume: Starling’s Law of the heart. </a:t>
            </a:r>
          </a:p>
          <a:p>
            <a:pPr algn="just" rtl="0"/>
            <a:r>
              <a:rPr lang="en-US" dirty="0" smtClean="0"/>
              <a:t>The contractile state of the myocardium is controlled by </a:t>
            </a:r>
            <a:r>
              <a:rPr lang="en-US" dirty="0" err="1" smtClean="0"/>
              <a:t>neuro</a:t>
            </a:r>
            <a:r>
              <a:rPr lang="en-US" dirty="0" smtClean="0"/>
              <a:t>-endocrine factors, such as adrenaline (epinephrine), and can be influenced by </a:t>
            </a:r>
            <a:r>
              <a:rPr lang="en-US" dirty="0" err="1" smtClean="0"/>
              <a:t>inotropic</a:t>
            </a:r>
            <a:r>
              <a:rPr lang="en-US" dirty="0" smtClean="0"/>
              <a:t> drugs and their antagonists. </a:t>
            </a:r>
            <a:endParaRPr lang="ar-IQ"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The response to a physiological change or to a drug can be predicted on the basis of its combined influence on preload, </a:t>
            </a:r>
            <a:r>
              <a:rPr lang="en-US" dirty="0" err="1" smtClean="0"/>
              <a:t>afterload</a:t>
            </a:r>
            <a:r>
              <a:rPr lang="en-US" dirty="0" smtClean="0"/>
              <a:t> and contractility.</a:t>
            </a:r>
            <a:endParaRPr lang="ar-IQ"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60000" endA="900" endPos="58000" dir="5400000" sy="-100000" algn="bl" rotWithShape="0"/>
                </a:effectLst>
              </a:rPr>
              <a:t>BLOOD FLOW</a:t>
            </a:r>
            <a:endParaRPr lang="ar-IQ"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60000" endA="900" endPos="58000" dir="5400000" sy="-100000" algn="bl" rotWithShape="0"/>
              </a:effectLst>
            </a:endParaRPr>
          </a:p>
        </p:txBody>
      </p:sp>
      <p:sp>
        <p:nvSpPr>
          <p:cNvPr id="3" name="عنصر نائب للمحتوى 2"/>
          <p:cNvSpPr>
            <a:spLocks noGrp="1"/>
          </p:cNvSpPr>
          <p:nvPr>
            <p:ph idx="1"/>
          </p:nvPr>
        </p:nvSpPr>
        <p:spPr>
          <a:xfrm>
            <a:off x="457200" y="1428736"/>
            <a:ext cx="8258204" cy="5143536"/>
          </a:xfrm>
        </p:spPr>
        <p:txBody>
          <a:bodyPr>
            <a:normAutofit/>
          </a:bodyPr>
          <a:lstStyle/>
          <a:p>
            <a:pPr algn="just" rtl="0"/>
            <a:r>
              <a:rPr lang="en-US" dirty="0" smtClean="0"/>
              <a:t>Blood passes from the heart through the large central elastic arteries into muscular arteries before encountering the resistance vessels, and ultimately the capillary bed where there is exchange of nutrients, oxygen and waste products of metabolism. </a:t>
            </a:r>
            <a:endParaRPr lang="ar-IQ"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lnSpcReduction="10000"/>
          </a:bodyPr>
          <a:lstStyle/>
          <a:p>
            <a:pPr algn="just" rtl="0"/>
            <a:r>
              <a:rPr lang="en-US" dirty="0" smtClean="0"/>
              <a:t>The central arteries, such as the aorta, are predominantly composed of elastic tissue with little or no vascular smooth muscle cells. </a:t>
            </a:r>
          </a:p>
          <a:p>
            <a:pPr algn="just" rtl="0"/>
            <a:r>
              <a:rPr lang="en-US" dirty="0" smtClean="0"/>
              <a:t>When blood is ejected from the heart, the compliant aorta expands to accommodate the volume of blood before the elastic recoil sustains blood pressure (BP) and flow following cessation of cardiac contraction. </a:t>
            </a:r>
            <a:endParaRPr lang="ar-IQ"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This ‘</a:t>
            </a:r>
            <a:r>
              <a:rPr lang="en-US" dirty="0" err="1" smtClean="0"/>
              <a:t>Windkessel</a:t>
            </a:r>
            <a:r>
              <a:rPr lang="en-US" dirty="0" smtClean="0"/>
              <a:t> effect’ prevents excessive rises in systolic BP whilst sustaining diastolic BP, thereby reducing cardiac </a:t>
            </a:r>
            <a:r>
              <a:rPr lang="en-US" dirty="0" err="1" smtClean="0"/>
              <a:t>afterload</a:t>
            </a:r>
            <a:r>
              <a:rPr lang="en-US" dirty="0" smtClean="0"/>
              <a:t> and maintaining coronary perfusion. These benefits are lost with progressive arterial stiffening: a feature of ageing and advanced renal disease.</a:t>
            </a:r>
            <a:endParaRPr lang="ar-IQ"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0"/>
            <a:ext cx="7467600" cy="153966"/>
          </a:xfrm>
        </p:spPr>
        <p:txBody>
          <a:bodyPr>
            <a:normAutofit fontScale="90000"/>
          </a:bodyPr>
          <a:lstStyle/>
          <a:p>
            <a:pPr algn="r" rtl="0"/>
            <a:endParaRPr lang="ar-IQ" dirty="0"/>
          </a:p>
        </p:txBody>
      </p:sp>
      <p:sp>
        <p:nvSpPr>
          <p:cNvPr id="3" name="عنصر نائب للمحتوى 2"/>
          <p:cNvSpPr>
            <a:spLocks noGrp="1"/>
          </p:cNvSpPr>
          <p:nvPr>
            <p:ph idx="1"/>
          </p:nvPr>
        </p:nvSpPr>
        <p:spPr>
          <a:xfrm>
            <a:off x="428596" y="357166"/>
            <a:ext cx="8401080" cy="5500726"/>
          </a:xfrm>
        </p:spPr>
        <p:txBody>
          <a:bodyPr/>
          <a:lstStyle/>
          <a:p>
            <a:pPr algn="just" rtl="0"/>
            <a:r>
              <a:rPr lang="en-US" dirty="0" smtClean="0"/>
              <a:t>Passing down the arterial tree, vascular smooth muscle cells progressively play a greater role until the resistance arterioles are encountered. </a:t>
            </a:r>
          </a:p>
          <a:p>
            <a:pPr algn="just" rtl="0"/>
            <a:r>
              <a:rPr lang="en-US" dirty="0" smtClean="0"/>
              <a:t>Although all vessels contribute, the resistance vessels (diameter 50–200 </a:t>
            </a:r>
            <a:r>
              <a:rPr lang="en-US" dirty="0" err="1" smtClean="0"/>
              <a:t>μm</a:t>
            </a:r>
            <a:r>
              <a:rPr lang="en-US" dirty="0" smtClean="0"/>
              <a:t>) provide the greatest contribution to systemic vascular resistance, with small changes in radius having a marked influence on blood flow; resistance is proportional to the fourth power of the radius (</a:t>
            </a:r>
            <a:r>
              <a:rPr lang="en-US" dirty="0" err="1" smtClean="0"/>
              <a:t>Poiseuille’s</a:t>
            </a:r>
            <a:r>
              <a:rPr lang="en-US" dirty="0" smtClean="0"/>
              <a:t> Law).</a:t>
            </a:r>
            <a:endParaRPr lang="ar-IQ"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225404"/>
          </a:xfrm>
        </p:spPr>
        <p:txBody>
          <a:bodyPr>
            <a:normAutofit fontScale="90000"/>
          </a:bodyPr>
          <a:lstStyle/>
          <a:p>
            <a:endParaRPr lang="ar-IQ" dirty="0"/>
          </a:p>
        </p:txBody>
      </p:sp>
      <p:sp>
        <p:nvSpPr>
          <p:cNvPr id="3" name="عنصر نائب للمحتوى 2"/>
          <p:cNvSpPr>
            <a:spLocks noGrp="1"/>
          </p:cNvSpPr>
          <p:nvPr>
            <p:ph idx="1"/>
          </p:nvPr>
        </p:nvSpPr>
        <p:spPr>
          <a:xfrm>
            <a:off x="457200" y="1000108"/>
            <a:ext cx="8401080" cy="5500726"/>
          </a:xfrm>
        </p:spPr>
        <p:txBody>
          <a:bodyPr>
            <a:normAutofit/>
          </a:bodyPr>
          <a:lstStyle/>
          <a:p>
            <a:pPr algn="just" rtl="0"/>
            <a:r>
              <a:rPr lang="en-US" dirty="0" smtClean="0"/>
              <a:t>The tone of these resistance vessels is tightly regulated by </a:t>
            </a:r>
            <a:r>
              <a:rPr lang="en-US" dirty="0" err="1" smtClean="0"/>
              <a:t>humoral</a:t>
            </a:r>
            <a:r>
              <a:rPr lang="en-US" dirty="0" smtClean="0"/>
              <a:t>, neuronal and mechanical factors. </a:t>
            </a:r>
          </a:p>
          <a:p>
            <a:pPr algn="just" rtl="0"/>
            <a:r>
              <a:rPr lang="en-US" dirty="0" err="1" smtClean="0"/>
              <a:t>Neurogenic</a:t>
            </a:r>
            <a:r>
              <a:rPr lang="en-US" dirty="0" smtClean="0"/>
              <a:t> constriction operates via </a:t>
            </a:r>
            <a:r>
              <a:rPr lang="el-GR" dirty="0" smtClean="0"/>
              <a:t>α-</a:t>
            </a:r>
            <a:r>
              <a:rPr lang="en-US" dirty="0" err="1" smtClean="0"/>
              <a:t>adrenoceptors</a:t>
            </a:r>
            <a:r>
              <a:rPr lang="en-US" dirty="0" smtClean="0"/>
              <a:t> on vascular smooth muscle, and dilatation via </a:t>
            </a:r>
            <a:r>
              <a:rPr lang="en-US" dirty="0" err="1" smtClean="0"/>
              <a:t>muscarinic</a:t>
            </a:r>
            <a:r>
              <a:rPr lang="en-US" dirty="0" smtClean="0"/>
              <a:t> and </a:t>
            </a:r>
            <a:r>
              <a:rPr lang="el-GR" dirty="0" smtClean="0"/>
              <a:t>β2-</a:t>
            </a:r>
            <a:r>
              <a:rPr lang="en-US" dirty="0" err="1" smtClean="0"/>
              <a:t>adrenoceptors</a:t>
            </a:r>
            <a:r>
              <a:rPr lang="en-US" dirty="0" smtClean="0"/>
              <a:t>. </a:t>
            </a:r>
            <a:endParaRPr lang="ar-IQ"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368280"/>
          </a:xfrm>
        </p:spPr>
        <p:txBody>
          <a:bodyPr>
            <a:normAutofit fontScale="90000"/>
          </a:bodyPr>
          <a:lstStyle/>
          <a:p>
            <a:endParaRPr lang="ar-IQ" dirty="0"/>
          </a:p>
        </p:txBody>
      </p:sp>
      <p:sp>
        <p:nvSpPr>
          <p:cNvPr id="3" name="عنصر نائب للمحتوى 2"/>
          <p:cNvSpPr>
            <a:spLocks noGrp="1"/>
          </p:cNvSpPr>
          <p:nvPr>
            <p:ph idx="1"/>
          </p:nvPr>
        </p:nvSpPr>
        <p:spPr>
          <a:xfrm>
            <a:off x="500034" y="928670"/>
            <a:ext cx="7467600" cy="4525963"/>
          </a:xfrm>
        </p:spPr>
        <p:txBody>
          <a:bodyPr>
            <a:normAutofit lnSpcReduction="10000"/>
          </a:bodyPr>
          <a:lstStyle/>
          <a:p>
            <a:pPr algn="just" rtl="0"/>
            <a:r>
              <a:rPr lang="en-US" dirty="0" smtClean="0"/>
              <a:t>In addition, systemic and locally released </a:t>
            </a:r>
            <a:r>
              <a:rPr lang="en-US" dirty="0" err="1" smtClean="0"/>
              <a:t>vasoactive</a:t>
            </a:r>
            <a:r>
              <a:rPr lang="en-US" dirty="0" smtClean="0"/>
              <a:t> substances influence tone; vasoconstrictors include </a:t>
            </a:r>
            <a:r>
              <a:rPr lang="en-US" dirty="0" err="1" smtClean="0"/>
              <a:t>noradrenaline</a:t>
            </a:r>
            <a:r>
              <a:rPr lang="en-US" dirty="0" smtClean="0"/>
              <a:t> (</a:t>
            </a:r>
            <a:r>
              <a:rPr lang="en-US" dirty="0" err="1" smtClean="0"/>
              <a:t>norepinephrine</a:t>
            </a:r>
            <a:r>
              <a:rPr lang="en-US" dirty="0" smtClean="0"/>
              <a:t>), </a:t>
            </a:r>
            <a:r>
              <a:rPr lang="en-US" dirty="0" err="1" smtClean="0"/>
              <a:t>angiotensin</a:t>
            </a:r>
            <a:r>
              <a:rPr lang="en-US" dirty="0" smtClean="0"/>
              <a:t> II and endothelin-1, whereas adenosine, </a:t>
            </a:r>
            <a:r>
              <a:rPr lang="en-US" dirty="0" err="1" smtClean="0"/>
              <a:t>bradykinin</a:t>
            </a:r>
            <a:r>
              <a:rPr lang="en-US" dirty="0" smtClean="0"/>
              <a:t>, prostaglandins and nitric oxide are vasodilators.</a:t>
            </a:r>
          </a:p>
          <a:p>
            <a:pPr algn="just" rtl="0"/>
            <a:r>
              <a:rPr lang="en-US" dirty="0" smtClean="0"/>
              <a:t> Resistance to blood flow rises with viscosity and is mainly influenced by red cell concentration (</a:t>
            </a:r>
            <a:r>
              <a:rPr lang="en-US" dirty="0" err="1" smtClean="0"/>
              <a:t>haematocrit</a:t>
            </a:r>
            <a:r>
              <a:rPr lang="en-US" dirty="0" smtClean="0"/>
              <a:t>).</a:t>
            </a:r>
            <a:endParaRPr lang="ar-IQ"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439718"/>
          </a:xfrm>
        </p:spPr>
        <p:txBody>
          <a:bodyPr>
            <a:normAutofit fontScale="90000"/>
          </a:bodyPr>
          <a:lstStyle/>
          <a:p>
            <a:endParaRPr lang="ar-IQ" dirty="0"/>
          </a:p>
        </p:txBody>
      </p:sp>
      <p:sp>
        <p:nvSpPr>
          <p:cNvPr id="3" name="عنصر نائب للمحتوى 2"/>
          <p:cNvSpPr>
            <a:spLocks noGrp="1"/>
          </p:cNvSpPr>
          <p:nvPr>
            <p:ph idx="1"/>
          </p:nvPr>
        </p:nvSpPr>
        <p:spPr>
          <a:xfrm>
            <a:off x="428596" y="1142984"/>
            <a:ext cx="8472518" cy="4857784"/>
          </a:xfrm>
        </p:spPr>
        <p:txBody>
          <a:bodyPr>
            <a:normAutofit/>
          </a:bodyPr>
          <a:lstStyle/>
          <a:p>
            <a:pPr algn="just" rtl="0"/>
            <a:r>
              <a:rPr lang="en-US" dirty="0" smtClean="0"/>
              <a:t>Coronary blood vessels receive sympathetic and parasympathetic </a:t>
            </a:r>
            <a:r>
              <a:rPr lang="en-US" dirty="0" err="1" smtClean="0"/>
              <a:t>innervation</a:t>
            </a:r>
            <a:r>
              <a:rPr lang="en-US" dirty="0" smtClean="0"/>
              <a:t>. </a:t>
            </a:r>
          </a:p>
          <a:p>
            <a:pPr algn="just" rtl="0"/>
            <a:r>
              <a:rPr lang="en-US" dirty="0" smtClean="0"/>
              <a:t>Stimulation of α-</a:t>
            </a:r>
            <a:r>
              <a:rPr lang="en-US" dirty="0" err="1" smtClean="0"/>
              <a:t>adrenoceptors</a:t>
            </a:r>
            <a:r>
              <a:rPr lang="en-US" dirty="0" smtClean="0"/>
              <a:t> causes vasoconstriction; stimulation of β2-adrenoceptors causes vasodilatation; the predominant effect of sympathetic stimulation in coronary arteries is vasodilatation. </a:t>
            </a:r>
            <a:endParaRPr lang="ar-IQ"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39718"/>
          </a:xfrm>
        </p:spPr>
        <p:txBody>
          <a:bodyPr>
            <a:normAutofit fontScale="90000"/>
          </a:bodyPr>
          <a:lstStyle/>
          <a:p>
            <a:endParaRPr lang="ar-IQ" dirty="0"/>
          </a:p>
        </p:txBody>
      </p:sp>
      <p:sp>
        <p:nvSpPr>
          <p:cNvPr id="3" name="عنصر نائب للمحتوى 2"/>
          <p:cNvSpPr>
            <a:spLocks noGrp="1"/>
          </p:cNvSpPr>
          <p:nvPr>
            <p:ph idx="1"/>
          </p:nvPr>
        </p:nvSpPr>
        <p:spPr>
          <a:xfrm>
            <a:off x="457200" y="1071546"/>
            <a:ext cx="8229600" cy="5054617"/>
          </a:xfrm>
        </p:spPr>
        <p:txBody>
          <a:bodyPr>
            <a:normAutofit/>
          </a:bodyPr>
          <a:lstStyle/>
          <a:p>
            <a:pPr algn="just" rtl="0"/>
            <a:r>
              <a:rPr lang="en-US" b="1" dirty="0" smtClean="0"/>
              <a:t> The atria and ventricles are separated by the annulus </a:t>
            </a:r>
            <a:r>
              <a:rPr lang="en-US" b="1" dirty="0" err="1" smtClean="0"/>
              <a:t>fibrosus</a:t>
            </a:r>
            <a:r>
              <a:rPr lang="en-US" b="1" dirty="0" smtClean="0"/>
              <a:t>, which forms the skeleton for the </a:t>
            </a:r>
            <a:r>
              <a:rPr lang="en-US" b="1" dirty="0" err="1" smtClean="0"/>
              <a:t>atrioventricular</a:t>
            </a:r>
            <a:r>
              <a:rPr lang="en-US" b="1" dirty="0" smtClean="0"/>
              <a:t> (AV) valves and which electrically insulates the atria from the ventricles. </a:t>
            </a:r>
          </a:p>
          <a:p>
            <a:pPr algn="just" rtl="0"/>
            <a:r>
              <a:rPr lang="en-US" b="1" dirty="0" smtClean="0"/>
              <a:t>The right ventricle (RV) is roughly triangular in shape and extends from the annulus </a:t>
            </a:r>
            <a:r>
              <a:rPr lang="en-US" b="1" dirty="0" err="1" smtClean="0"/>
              <a:t>fibrosus</a:t>
            </a:r>
            <a:r>
              <a:rPr lang="en-US" b="1" dirty="0" smtClean="0"/>
              <a:t> to near the cardiac apex, which is situated to the left of the midline. </a:t>
            </a:r>
          </a:p>
          <a:p>
            <a:pPr algn="just" rtl="0">
              <a:buNone/>
            </a:pPr>
            <a:endParaRPr lang="ar-IQ"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Parasympathetic stimulation also causes modest dilatation of normal coronary arteries. </a:t>
            </a:r>
          </a:p>
          <a:p>
            <a:pPr algn="just" rtl="0"/>
            <a:r>
              <a:rPr lang="en-US" dirty="0" smtClean="0"/>
              <a:t>As a result of vascular regulation, an </a:t>
            </a:r>
            <a:r>
              <a:rPr lang="en-US" dirty="0" err="1" smtClean="0"/>
              <a:t>atheromatous</a:t>
            </a:r>
            <a:r>
              <a:rPr lang="en-US" dirty="0" smtClean="0"/>
              <a:t> narrowing (</a:t>
            </a:r>
            <a:r>
              <a:rPr lang="en-US" dirty="0" err="1" smtClean="0"/>
              <a:t>stenosis</a:t>
            </a:r>
            <a:r>
              <a:rPr lang="en-US" dirty="0" smtClean="0"/>
              <a:t>) in a coronary artery does not limit flow, even during exercise, until the cross-sectional area of the vessel is reduced by at least 70%.</a:t>
            </a:r>
            <a:endParaRPr lang="ar-IQ"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60000" endA="900" endPos="58000" dir="5400000" sy="-100000" algn="bl" rotWithShape="0"/>
                </a:effectLst>
              </a:rPr>
              <a:t>ENDOTHELIAL FUNCTION</a:t>
            </a:r>
            <a:endParaRPr lang="ar-IQ"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60000" endA="900" endPos="58000" dir="5400000" sy="-100000" algn="bl" rotWithShape="0"/>
              </a:effectLst>
            </a:endParaRPr>
          </a:p>
        </p:txBody>
      </p:sp>
      <p:sp>
        <p:nvSpPr>
          <p:cNvPr id="3" name="عنصر نائب للمحتوى 2"/>
          <p:cNvSpPr>
            <a:spLocks noGrp="1"/>
          </p:cNvSpPr>
          <p:nvPr>
            <p:ph idx="1"/>
          </p:nvPr>
        </p:nvSpPr>
        <p:spPr>
          <a:xfrm>
            <a:off x="457200" y="1600200"/>
            <a:ext cx="8329642" cy="4972072"/>
          </a:xfrm>
        </p:spPr>
        <p:txBody>
          <a:bodyPr>
            <a:normAutofit/>
          </a:bodyPr>
          <a:lstStyle/>
          <a:p>
            <a:pPr algn="just" rtl="0"/>
            <a:r>
              <a:rPr lang="en-US" dirty="0" smtClean="0"/>
              <a:t>The endothelium plays a vital role in the control of vascular homeostasis. </a:t>
            </a:r>
          </a:p>
          <a:p>
            <a:pPr algn="just" rtl="0"/>
            <a:r>
              <a:rPr lang="en-US" dirty="0" smtClean="0"/>
              <a:t>It </a:t>
            </a:r>
            <a:r>
              <a:rPr lang="en-US" dirty="0" err="1" smtClean="0"/>
              <a:t>synthesises</a:t>
            </a:r>
            <a:r>
              <a:rPr lang="en-US" dirty="0" smtClean="0"/>
              <a:t> and releases many </a:t>
            </a:r>
            <a:r>
              <a:rPr lang="en-US" dirty="0" err="1" smtClean="0"/>
              <a:t>vasoactive</a:t>
            </a:r>
            <a:r>
              <a:rPr lang="en-US" dirty="0" smtClean="0"/>
              <a:t> mediators that cause vasodilatation, including nitric oxide, </a:t>
            </a:r>
            <a:r>
              <a:rPr lang="en-US" dirty="0" err="1" smtClean="0"/>
              <a:t>prostacyclin</a:t>
            </a:r>
            <a:r>
              <a:rPr lang="en-US" dirty="0" smtClean="0"/>
              <a:t> and endothelium-derived </a:t>
            </a:r>
            <a:r>
              <a:rPr lang="en-US" dirty="0" err="1" smtClean="0"/>
              <a:t>hyperpolarising</a:t>
            </a:r>
            <a:r>
              <a:rPr lang="en-US" dirty="0" smtClean="0"/>
              <a:t> factor, and vasoconstriction, including endothelin-1 and </a:t>
            </a:r>
            <a:r>
              <a:rPr lang="en-US" dirty="0" err="1" smtClean="0"/>
              <a:t>angiotensin</a:t>
            </a:r>
            <a:r>
              <a:rPr lang="en-US" dirty="0" smtClean="0"/>
              <a:t> II. </a:t>
            </a:r>
            <a:endParaRPr lang="ar-IQ"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A balance exists whereby the release of such factors contributes to the maintenance and regulation of vascular tone and BP. </a:t>
            </a:r>
          </a:p>
          <a:p>
            <a:pPr algn="just" rtl="0"/>
            <a:r>
              <a:rPr lang="en-US" dirty="0" smtClean="0"/>
              <a:t>Damage to the endothelium may disrupt this balance and lead to vascular dysfunction, tissue </a:t>
            </a:r>
            <a:r>
              <a:rPr lang="en-US" dirty="0" err="1" smtClean="0"/>
              <a:t>ischaemia</a:t>
            </a:r>
            <a:r>
              <a:rPr lang="en-US" dirty="0" smtClean="0"/>
              <a:t> and hypertension.</a:t>
            </a:r>
            <a:endParaRPr lang="ar-IQ"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225404"/>
          </a:xfrm>
        </p:spPr>
        <p:txBody>
          <a:bodyPr>
            <a:normAutofit fontScale="90000"/>
          </a:bodyPr>
          <a:lstStyle/>
          <a:p>
            <a:endParaRPr lang="ar-IQ" dirty="0"/>
          </a:p>
        </p:txBody>
      </p:sp>
      <p:sp>
        <p:nvSpPr>
          <p:cNvPr id="3" name="عنصر نائب للمحتوى 2"/>
          <p:cNvSpPr>
            <a:spLocks noGrp="1"/>
          </p:cNvSpPr>
          <p:nvPr>
            <p:ph idx="1"/>
          </p:nvPr>
        </p:nvSpPr>
        <p:spPr>
          <a:xfrm>
            <a:off x="428596" y="785794"/>
            <a:ext cx="8329642" cy="5643602"/>
          </a:xfrm>
        </p:spPr>
        <p:txBody>
          <a:bodyPr>
            <a:normAutofit/>
          </a:bodyPr>
          <a:lstStyle/>
          <a:p>
            <a:pPr algn="just" rtl="0"/>
            <a:r>
              <a:rPr lang="en-US" dirty="0" smtClean="0"/>
              <a:t>The endothelium also has a major influence on key regulatory steps in the recruitment of inflammatory cells and on the formation and dissolution of thrombus. </a:t>
            </a:r>
          </a:p>
          <a:p>
            <a:pPr algn="just" rtl="0"/>
            <a:r>
              <a:rPr lang="en-US" dirty="0" smtClean="0"/>
              <a:t>Once activated, the endothelium expresses surface receptors such as E-</a:t>
            </a:r>
            <a:r>
              <a:rPr lang="en-US" dirty="0" err="1" smtClean="0"/>
              <a:t>selectin</a:t>
            </a:r>
            <a:r>
              <a:rPr lang="en-US" dirty="0" smtClean="0"/>
              <a:t>, intercellular adhesion molecule type 1 (ICAM-1) and platelet endothelial cell adhesion molecule type 1 (PECAM-1), which mediate rolling, adhesion and migration of inflammatory leucocytes into the </a:t>
            </a:r>
            <a:r>
              <a:rPr lang="en-US" dirty="0" err="1" smtClean="0"/>
              <a:t>subintima</a:t>
            </a:r>
            <a:r>
              <a:rPr lang="en-US" dirty="0" smtClean="0"/>
              <a:t>. </a:t>
            </a:r>
            <a:endParaRPr lang="ar-IQ"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92500" lnSpcReduction="10000"/>
          </a:bodyPr>
          <a:lstStyle/>
          <a:p>
            <a:pPr algn="just" rtl="0"/>
            <a:r>
              <a:rPr lang="en-US" dirty="0" smtClean="0"/>
              <a:t>The endothelium also stores and releases the </a:t>
            </a:r>
            <a:r>
              <a:rPr lang="en-US" dirty="0" err="1" smtClean="0"/>
              <a:t>multimeric</a:t>
            </a:r>
            <a:r>
              <a:rPr lang="en-US" dirty="0" smtClean="0"/>
              <a:t> glycoprotein, von </a:t>
            </a:r>
            <a:r>
              <a:rPr lang="en-US" dirty="0" err="1" smtClean="0"/>
              <a:t>Willebrand</a:t>
            </a:r>
            <a:r>
              <a:rPr lang="en-US" dirty="0" smtClean="0"/>
              <a:t> factor, which promotes thrombus formation by linking platelet adhesion to denuded surfaces, especially in the arterial vasculature. </a:t>
            </a:r>
          </a:p>
          <a:p>
            <a:pPr algn="just" rtl="0"/>
            <a:r>
              <a:rPr lang="en-US" dirty="0" smtClean="0"/>
              <a:t>In contrast, once intravascular thrombus forms, tissue </a:t>
            </a:r>
            <a:r>
              <a:rPr lang="en-US" dirty="0" err="1" smtClean="0"/>
              <a:t>plasminogen</a:t>
            </a:r>
            <a:r>
              <a:rPr lang="en-US" dirty="0" smtClean="0"/>
              <a:t> activator is rapidly released from a dynamic storage pool within the endothelium to induce </a:t>
            </a:r>
            <a:r>
              <a:rPr lang="en-US" dirty="0" err="1" smtClean="0"/>
              <a:t>fibrinolysis</a:t>
            </a:r>
            <a:r>
              <a:rPr lang="en-US" dirty="0" smtClean="0"/>
              <a:t> and thrombus dissolution. </a:t>
            </a:r>
            <a:endParaRPr lang="ar-IQ"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These processes are critically involved in the development and progression of atherosclerosis, and endothelial function and injury is seen as central to the pathogenesis of many cardiovascular disease states.</a:t>
            </a:r>
            <a:endParaRPr lang="ar-IQ" dirty="0" smtClean="0"/>
          </a:p>
          <a:p>
            <a:pPr algn="just" rtl="0"/>
            <a:endParaRPr lang="ar-IQ"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0"/>
            <a:ext cx="7467600" cy="1000108"/>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60000" endA="900" endPos="58000" dir="5400000" sy="-100000" algn="bl" rotWithShape="0"/>
                </a:effectLst>
              </a:rPr>
              <a:t>EFFECTS OF RESPIRATION</a:t>
            </a:r>
            <a:endParaRPr lang="ar-IQ"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60000" endA="900" endPos="58000" dir="5400000" sy="-100000" algn="bl" rotWithShape="0"/>
              </a:effectLst>
            </a:endParaRPr>
          </a:p>
        </p:txBody>
      </p:sp>
      <p:sp>
        <p:nvSpPr>
          <p:cNvPr id="3" name="عنصر نائب للمحتوى 2"/>
          <p:cNvSpPr>
            <a:spLocks noGrp="1"/>
          </p:cNvSpPr>
          <p:nvPr>
            <p:ph idx="1"/>
          </p:nvPr>
        </p:nvSpPr>
        <p:spPr>
          <a:xfrm>
            <a:off x="214282" y="1071546"/>
            <a:ext cx="8686800" cy="4929222"/>
          </a:xfrm>
        </p:spPr>
        <p:txBody>
          <a:bodyPr>
            <a:normAutofit lnSpcReduction="10000"/>
          </a:bodyPr>
          <a:lstStyle/>
          <a:p>
            <a:pPr algn="just" rtl="0"/>
            <a:r>
              <a:rPr lang="en-US" dirty="0" smtClean="0"/>
              <a:t>There is a fall in </a:t>
            </a:r>
            <a:r>
              <a:rPr lang="en-US" dirty="0" err="1" smtClean="0"/>
              <a:t>intrathoracic</a:t>
            </a:r>
            <a:r>
              <a:rPr lang="en-US" dirty="0" smtClean="0"/>
              <a:t> pressure during inspiration that tends to promote venous flow into the chest, producing an increase in the flow of blood through the right heart. </a:t>
            </a:r>
          </a:p>
          <a:p>
            <a:pPr algn="just" rtl="0"/>
            <a:r>
              <a:rPr lang="en-US" dirty="0" smtClean="0"/>
              <a:t>However, a substantial volume of blood is sequestered in the chest as the lungs expand; the increase in the capacitance of the pulmonary vascular bed usually exceeds any increase in the output of the right heart and there is therefore a reduction in the flow of blood into the left heart during inspiration.</a:t>
            </a:r>
            <a:endParaRPr lang="ar-IQ"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274638"/>
            <a:ext cx="7467600" cy="368280"/>
          </a:xfrm>
        </p:spPr>
        <p:txBody>
          <a:bodyPr>
            <a:normAutofit fontScale="90000"/>
          </a:bodyPr>
          <a:lstStyle/>
          <a:p>
            <a:endParaRPr lang="ar-IQ" dirty="0"/>
          </a:p>
        </p:txBody>
      </p:sp>
      <p:sp>
        <p:nvSpPr>
          <p:cNvPr id="3" name="عنصر نائب للمحتوى 2"/>
          <p:cNvSpPr>
            <a:spLocks noGrp="1"/>
          </p:cNvSpPr>
          <p:nvPr>
            <p:ph idx="1"/>
          </p:nvPr>
        </p:nvSpPr>
        <p:spPr>
          <a:xfrm>
            <a:off x="457200" y="928670"/>
            <a:ext cx="8115328" cy="5197493"/>
          </a:xfrm>
        </p:spPr>
        <p:txBody>
          <a:bodyPr/>
          <a:lstStyle/>
          <a:p>
            <a:pPr algn="just" rtl="0"/>
            <a:r>
              <a:rPr lang="en-US" dirty="0" smtClean="0"/>
              <a:t>In contrast, expiration is accompanied by a fall in venous return to the right heart, a reduction in the output of the right heart, a rise in the venous return to the left heart (as blood is squeezed out of the lungs) and an increase in the output of the left heart.</a:t>
            </a:r>
            <a:endParaRPr lang="ar-IQ"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439718"/>
          </a:xfrm>
        </p:spPr>
        <p:txBody>
          <a:bodyPr>
            <a:normAutofit fontScale="90000"/>
          </a:bodyPr>
          <a:lstStyle/>
          <a:p>
            <a:endParaRPr lang="ar-IQ" dirty="0"/>
          </a:p>
        </p:txBody>
      </p:sp>
      <p:pic>
        <p:nvPicPr>
          <p:cNvPr id="7170"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60000" endA="900" endPos="58000" dir="5400000" sy="-100000" algn="bl" rotWithShape="0"/>
                </a:effectLst>
              </a:rPr>
              <a:t>PULSUS PARADOXUS</a:t>
            </a:r>
            <a:endParaRPr lang="ar-IQ"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60000" endA="900" endPos="58000" dir="5400000" sy="-100000" algn="bl" rotWithShape="0"/>
              </a:effectLst>
            </a:endParaRPr>
          </a:p>
        </p:txBody>
      </p:sp>
      <p:sp>
        <p:nvSpPr>
          <p:cNvPr id="3" name="عنصر نائب للمحتوى 2"/>
          <p:cNvSpPr>
            <a:spLocks noGrp="1"/>
          </p:cNvSpPr>
          <p:nvPr>
            <p:ph idx="1"/>
          </p:nvPr>
        </p:nvSpPr>
        <p:spPr/>
        <p:txBody>
          <a:bodyPr>
            <a:normAutofit/>
          </a:bodyPr>
          <a:lstStyle/>
          <a:p>
            <a:pPr algn="just" rtl="0"/>
            <a:r>
              <a:rPr lang="en-US" dirty="0" smtClean="0"/>
              <a:t>This term is used to describe the exaggerated fall in BP during inspiration that is characteristic of cardiac </a:t>
            </a:r>
            <a:r>
              <a:rPr lang="en-US" dirty="0" err="1" smtClean="0"/>
              <a:t>tamponade</a:t>
            </a:r>
            <a:r>
              <a:rPr lang="en-US" dirty="0" smtClean="0"/>
              <a:t> and severe airways obstruction. </a:t>
            </a:r>
          </a:p>
          <a:p>
            <a:pPr algn="just" rtl="0"/>
            <a:r>
              <a:rPr lang="en-US" dirty="0" smtClean="0"/>
              <a:t>In airways obstruction, it is due to accentuation of the change in </a:t>
            </a:r>
            <a:r>
              <a:rPr lang="en-US" dirty="0" err="1" smtClean="0"/>
              <a:t>intrathoracic</a:t>
            </a:r>
            <a:r>
              <a:rPr lang="en-US" dirty="0" smtClean="0"/>
              <a:t> pressure with respiration. </a:t>
            </a:r>
            <a:endParaRPr lang="ar-IQ"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b="1" dirty="0" smtClean="0"/>
              <a:t>Its </a:t>
            </a:r>
            <a:r>
              <a:rPr lang="en-US" b="1" dirty="0" err="1" smtClean="0"/>
              <a:t>anterosuperior</a:t>
            </a:r>
            <a:r>
              <a:rPr lang="en-US" b="1" dirty="0" smtClean="0"/>
              <a:t> surface is rounded and convex, and its posterior extent is bounded by the interventricular septum, which bulges into the chamber. </a:t>
            </a:r>
          </a:p>
          <a:p>
            <a:pPr algn="just" rtl="0"/>
            <a:r>
              <a:rPr lang="en-US" b="1" dirty="0" smtClean="0"/>
              <a:t>Its upper extent is conical, forming the </a:t>
            </a:r>
            <a:r>
              <a:rPr lang="en-US" b="1" dirty="0" err="1" smtClean="0"/>
              <a:t>conus</a:t>
            </a:r>
            <a:r>
              <a:rPr lang="en-US" b="1" dirty="0" smtClean="0"/>
              <a:t> </a:t>
            </a:r>
            <a:r>
              <a:rPr lang="en-US" b="1" dirty="0" err="1" smtClean="0"/>
              <a:t>arteriosus</a:t>
            </a:r>
            <a:r>
              <a:rPr lang="en-US" b="1" dirty="0" smtClean="0"/>
              <a:t> or outflow tract, from which the pulmonary artery arises. </a:t>
            </a:r>
            <a:endParaRPr lang="ar-IQ"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In cardiac </a:t>
            </a:r>
            <a:r>
              <a:rPr lang="en-US" dirty="0" err="1" smtClean="0"/>
              <a:t>tamponade</a:t>
            </a:r>
            <a:r>
              <a:rPr lang="en-US" dirty="0" smtClean="0"/>
              <a:t>, compression of the right heart prevents the normal increase in flow through the right heart on inspiration, which exaggerates the usual drop in venous return to the left heart and produces a marked fall in BP.</a:t>
            </a:r>
            <a:endParaRPr lang="ar-IQ"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lnSpcReduction="10000"/>
          </a:bodyPr>
          <a:lstStyle/>
          <a:p>
            <a:pPr algn="just" rtl="0"/>
            <a:r>
              <a:rPr lang="en-US" b="1" dirty="0" smtClean="0"/>
              <a:t>The RV sits anterior to and to the right of the left ventricle (LV). </a:t>
            </a:r>
          </a:p>
          <a:p>
            <a:pPr algn="just" rtl="0"/>
            <a:r>
              <a:rPr lang="en-US" b="1" dirty="0" smtClean="0"/>
              <a:t>The LV is more conical in shape and in cross-section is nearly circular. It extends from the LA to the apex of the heart. </a:t>
            </a:r>
          </a:p>
          <a:p>
            <a:pPr algn="just" rtl="0"/>
            <a:r>
              <a:rPr lang="en-US" b="1" dirty="0" smtClean="0"/>
              <a:t>The LV myocardium is normally around 10mm thick (c.f. RV thickness of 2–3mm) because it pumps blood at a higher pressure.</a:t>
            </a:r>
            <a:endParaRPr lang="ar-IQ"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368280"/>
          </a:xfrm>
        </p:spPr>
        <p:txBody>
          <a:bodyPr>
            <a:normAutofit fontScale="90000"/>
          </a:bodyPr>
          <a:lstStyle/>
          <a:p>
            <a:endParaRPr lang="ar-IQ" dirty="0"/>
          </a:p>
        </p:txBody>
      </p:sp>
      <p:sp>
        <p:nvSpPr>
          <p:cNvPr id="3" name="عنصر نائب للمحتوى 2"/>
          <p:cNvSpPr>
            <a:spLocks noGrp="1"/>
          </p:cNvSpPr>
          <p:nvPr>
            <p:ph idx="1"/>
          </p:nvPr>
        </p:nvSpPr>
        <p:spPr>
          <a:xfrm>
            <a:off x="457200" y="1214422"/>
            <a:ext cx="8229600" cy="4911741"/>
          </a:xfrm>
        </p:spPr>
        <p:txBody>
          <a:bodyPr>
            <a:normAutofit/>
          </a:bodyPr>
          <a:lstStyle/>
          <a:p>
            <a:pPr algn="just" rtl="0"/>
            <a:r>
              <a:rPr lang="en-US" dirty="0" smtClean="0"/>
              <a:t>The normal heart occupies less than 50% of the </a:t>
            </a:r>
            <a:r>
              <a:rPr lang="en-US" dirty="0" err="1" smtClean="0"/>
              <a:t>transthoracic</a:t>
            </a:r>
            <a:r>
              <a:rPr lang="en-US" dirty="0" smtClean="0"/>
              <a:t> diameter in the frontal plane, as seen on a chest X-ray. </a:t>
            </a:r>
          </a:p>
          <a:p>
            <a:pPr algn="just" rtl="0"/>
            <a:r>
              <a:rPr lang="en-US" dirty="0" smtClean="0"/>
              <a:t>On the patient’s left, the cardiac silhouette is formed by the aortic arch, the pulmonary trunk, the left </a:t>
            </a:r>
            <a:r>
              <a:rPr lang="en-US" dirty="0" err="1" smtClean="0"/>
              <a:t>atrial</a:t>
            </a:r>
            <a:r>
              <a:rPr lang="en-US" dirty="0" smtClean="0"/>
              <a:t> appendage and the LV. </a:t>
            </a:r>
            <a:endParaRPr lang="ar-IQ"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On the right, the RA is joined by superior and inferior </a:t>
            </a:r>
            <a:r>
              <a:rPr lang="en-US" dirty="0" err="1" smtClean="0"/>
              <a:t>venae</a:t>
            </a:r>
            <a:r>
              <a:rPr lang="en-US" dirty="0" smtClean="0"/>
              <a:t> </a:t>
            </a:r>
            <a:r>
              <a:rPr lang="en-US" dirty="0" err="1" smtClean="0"/>
              <a:t>cavae</a:t>
            </a:r>
            <a:r>
              <a:rPr lang="en-US" dirty="0" smtClean="0"/>
              <a:t>, and the lower right border is made up by the RV . </a:t>
            </a:r>
          </a:p>
          <a:p>
            <a:pPr algn="just" rtl="0"/>
            <a:r>
              <a:rPr lang="en-US" dirty="0" smtClean="0"/>
              <a:t>In disease states or congenital cardiac abnormalities, the silhouette may change as a result of hypertrophy or dilatation.</a:t>
            </a:r>
            <a:endParaRPr lang="ar-IQ"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تقنية">
  <a:themeElements>
    <a:clrScheme name="تقنية">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تقنية">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تقنية">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156</TotalTime>
  <Words>2644</Words>
  <Application>Microsoft Office PowerPoint</Application>
  <PresentationFormat>عرض على الشاشة (3:4)‏</PresentationFormat>
  <Paragraphs>110</Paragraphs>
  <Slides>60</Slides>
  <Notes>0</Notes>
  <HiddenSlides>0</HiddenSlides>
  <MMClips>0</MMClips>
  <ScaleCrop>false</ScaleCrop>
  <HeadingPairs>
    <vt:vector size="4" baseType="variant">
      <vt:variant>
        <vt:lpstr>نسق</vt:lpstr>
      </vt:variant>
      <vt:variant>
        <vt:i4>1</vt:i4>
      </vt:variant>
      <vt:variant>
        <vt:lpstr>عناوين الشرائح</vt:lpstr>
      </vt:variant>
      <vt:variant>
        <vt:i4>60</vt:i4>
      </vt:variant>
    </vt:vector>
  </HeadingPairs>
  <TitlesOfParts>
    <vt:vector size="61" baseType="lpstr">
      <vt:lpstr>تقنية</vt:lpstr>
      <vt:lpstr>CARDIOVASCULAR SYSTEM</vt:lpstr>
      <vt:lpstr>ANATOMY</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CORONARY CIRCULATION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CONDUCTING SYSTEM OF THE HEART</vt:lpstr>
      <vt:lpstr>عرض تقديمي في PowerPoint</vt:lpstr>
      <vt:lpstr>عرض تقديمي في PowerPoint</vt:lpstr>
      <vt:lpstr>عرض تقديمي في PowerPoint</vt:lpstr>
      <vt:lpstr>عرض تقديمي في PowerPoint</vt:lpstr>
      <vt:lpstr>NERVE SUPPLY OF THE HEART</vt:lpstr>
      <vt:lpstr>عرض تقديمي في PowerPoint</vt:lpstr>
      <vt:lpstr>عرض تقديمي في PowerPoint</vt:lpstr>
      <vt:lpstr>عرض تقديمي في PowerPoint</vt:lpstr>
      <vt:lpstr>PHYSIOLOGY</vt:lpstr>
      <vt:lpstr>عرض تقديمي في PowerPoint</vt:lpstr>
      <vt:lpstr>عرض تقديمي في PowerPoint</vt:lpstr>
      <vt:lpstr>MYOCARDIAL CONTRACTION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CARDIAC OUTPUT</vt:lpstr>
      <vt:lpstr>عرض تقديمي في PowerPoint</vt:lpstr>
      <vt:lpstr>عرض تقديمي في PowerPoint</vt:lpstr>
      <vt:lpstr>BLOOD FLOW</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ENDOTHELIAL FUNCTION</vt:lpstr>
      <vt:lpstr>عرض تقديمي في PowerPoint</vt:lpstr>
      <vt:lpstr>عرض تقديمي في PowerPoint</vt:lpstr>
      <vt:lpstr>عرض تقديمي في PowerPoint</vt:lpstr>
      <vt:lpstr>عرض تقديمي في PowerPoint</vt:lpstr>
      <vt:lpstr>EFFECTS OF RESPIRATION</vt:lpstr>
      <vt:lpstr>عرض تقديمي في PowerPoint</vt:lpstr>
      <vt:lpstr>عرض تقديمي في PowerPoint</vt:lpstr>
      <vt:lpstr>PULSUS PARADOXUS</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SYSTEM</dc:title>
  <dc:creator>Ghadeer</dc:creator>
  <cp:lastModifiedBy>DR.Ahmed Saker 2o1O</cp:lastModifiedBy>
  <cp:revision>22</cp:revision>
  <dcterms:created xsi:type="dcterms:W3CDTF">2015-08-16T11:01:49Z</dcterms:created>
  <dcterms:modified xsi:type="dcterms:W3CDTF">2019-11-18T18:22:55Z</dcterms:modified>
</cp:coreProperties>
</file>